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5" r:id="rId2"/>
    <p:sldId id="286" r:id="rId3"/>
    <p:sldId id="288" r:id="rId4"/>
    <p:sldId id="289" r:id="rId5"/>
    <p:sldId id="291" r:id="rId6"/>
    <p:sldId id="292" r:id="rId7"/>
    <p:sldId id="293" r:id="rId8"/>
    <p:sldId id="294" r:id="rId9"/>
    <p:sldId id="295" r:id="rId10"/>
    <p:sldId id="296" r:id="rId11"/>
    <p:sldId id="297" r:id="rId12"/>
    <p:sldId id="298" r:id="rId13"/>
    <p:sldId id="299" r:id="rId14"/>
    <p:sldId id="300" r:id="rId15"/>
    <p:sldId id="301" r:id="rId16"/>
    <p:sldId id="302" r:id="rId17"/>
    <p:sldId id="303" r:id="rId18"/>
    <p:sldId id="305" r:id="rId19"/>
    <p:sldId id="306" r:id="rId20"/>
    <p:sldId id="309" r:id="rId21"/>
    <p:sldId id="310" r:id="rId22"/>
    <p:sldId id="311" r:id="rId23"/>
    <p:sldId id="313" r:id="rId24"/>
    <p:sldId id="314" r:id="rId25"/>
    <p:sldId id="315" r:id="rId26"/>
    <p:sldId id="317" r:id="rId27"/>
    <p:sldId id="263" r:id="rId28"/>
    <p:sldId id="256" r:id="rId29"/>
    <p:sldId id="265" r:id="rId30"/>
    <p:sldId id="264" r:id="rId31"/>
    <p:sldId id="257" r:id="rId32"/>
    <p:sldId id="258" r:id="rId33"/>
    <p:sldId id="266" r:id="rId34"/>
    <p:sldId id="259" r:id="rId35"/>
    <p:sldId id="260" r:id="rId36"/>
    <p:sldId id="261" r:id="rId37"/>
    <p:sldId id="267" r:id="rId38"/>
    <p:sldId id="262" r:id="rId39"/>
    <p:sldId id="319" r:id="rId40"/>
    <p:sldId id="268" r:id="rId41"/>
    <p:sldId id="269" r:id="rId42"/>
    <p:sldId id="270" r:id="rId43"/>
    <p:sldId id="271" r:id="rId44"/>
    <p:sldId id="272" r:id="rId45"/>
    <p:sldId id="273" r:id="rId46"/>
    <p:sldId id="320" r:id="rId47"/>
    <p:sldId id="274" r:id="rId48"/>
    <p:sldId id="275" r:id="rId49"/>
    <p:sldId id="31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86"/>
    <p:restoredTop sz="94689"/>
  </p:normalViewPr>
  <p:slideViewPr>
    <p:cSldViewPr snapToGrid="0" snapToObjects="1">
      <p:cViewPr>
        <p:scale>
          <a:sx n="93" d="100"/>
          <a:sy n="93" d="100"/>
        </p:scale>
        <p:origin x="952"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8953-62BE-C041-BB0D-0222C24D2B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18903B-780E-6847-AAA5-DFFC73C075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1762A-3CEE-E64F-9301-E795F640FAF3}"/>
              </a:ext>
            </a:extLst>
          </p:cNvPr>
          <p:cNvSpPr>
            <a:spLocks noGrp="1"/>
          </p:cNvSpPr>
          <p:nvPr>
            <p:ph type="dt" sz="half" idx="10"/>
          </p:nvPr>
        </p:nvSpPr>
        <p:spPr/>
        <p:txBody>
          <a:bodyPr/>
          <a:lstStyle/>
          <a:p>
            <a:fld id="{4D4618C5-B88F-804D-B49B-5927AC1A1D9D}" type="datetimeFigureOut">
              <a:rPr lang="en-US" smtClean="0"/>
              <a:t>2/20/19</a:t>
            </a:fld>
            <a:endParaRPr lang="en-US"/>
          </a:p>
        </p:txBody>
      </p:sp>
      <p:sp>
        <p:nvSpPr>
          <p:cNvPr id="5" name="Footer Placeholder 4">
            <a:extLst>
              <a:ext uri="{FF2B5EF4-FFF2-40B4-BE49-F238E27FC236}">
                <a16:creationId xmlns:a16="http://schemas.microsoft.com/office/drawing/2014/main" id="{BE3F9F0C-DBB5-E541-8193-AA5F36C1A4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279C8-E0ED-EE40-A688-62710B3FD450}"/>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4045212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D143-A5AC-DF4C-AF5B-245C00F23E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8348EA-3184-564D-921B-B222676BC9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51544-628F-BC49-8EC1-5FEFF372BEE9}"/>
              </a:ext>
            </a:extLst>
          </p:cNvPr>
          <p:cNvSpPr>
            <a:spLocks noGrp="1"/>
          </p:cNvSpPr>
          <p:nvPr>
            <p:ph type="dt" sz="half" idx="10"/>
          </p:nvPr>
        </p:nvSpPr>
        <p:spPr/>
        <p:txBody>
          <a:bodyPr/>
          <a:lstStyle/>
          <a:p>
            <a:fld id="{4D4618C5-B88F-804D-B49B-5927AC1A1D9D}" type="datetimeFigureOut">
              <a:rPr lang="en-US" smtClean="0"/>
              <a:t>2/20/19</a:t>
            </a:fld>
            <a:endParaRPr lang="en-US"/>
          </a:p>
        </p:txBody>
      </p:sp>
      <p:sp>
        <p:nvSpPr>
          <p:cNvPr id="5" name="Footer Placeholder 4">
            <a:extLst>
              <a:ext uri="{FF2B5EF4-FFF2-40B4-BE49-F238E27FC236}">
                <a16:creationId xmlns:a16="http://schemas.microsoft.com/office/drawing/2014/main" id="{2BC9336D-0F9A-B946-B315-0BCDC04EF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B949C-D75A-844A-B69D-4AE6B5F342FB}"/>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1751352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EC934D-B994-1341-811E-6247276099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7556EF-F776-3446-953F-859906E218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6F699-8839-844E-88F2-2F0CECECC50D}"/>
              </a:ext>
            </a:extLst>
          </p:cNvPr>
          <p:cNvSpPr>
            <a:spLocks noGrp="1"/>
          </p:cNvSpPr>
          <p:nvPr>
            <p:ph type="dt" sz="half" idx="10"/>
          </p:nvPr>
        </p:nvSpPr>
        <p:spPr/>
        <p:txBody>
          <a:bodyPr/>
          <a:lstStyle/>
          <a:p>
            <a:fld id="{4D4618C5-B88F-804D-B49B-5927AC1A1D9D}" type="datetimeFigureOut">
              <a:rPr lang="en-US" smtClean="0"/>
              <a:t>2/20/19</a:t>
            </a:fld>
            <a:endParaRPr lang="en-US"/>
          </a:p>
        </p:txBody>
      </p:sp>
      <p:sp>
        <p:nvSpPr>
          <p:cNvPr id="5" name="Footer Placeholder 4">
            <a:extLst>
              <a:ext uri="{FF2B5EF4-FFF2-40B4-BE49-F238E27FC236}">
                <a16:creationId xmlns:a16="http://schemas.microsoft.com/office/drawing/2014/main" id="{DA5EF2C2-5F0A-9148-ABF3-32B4D6E25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F35443-BE67-3340-B20F-C0E1FC1FF7E5}"/>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2261870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621C-825C-6641-B2C9-80F740C0F6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F41715-7466-914D-8EE8-77CF1445F5F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6D5A9-6E04-C943-859B-4796B4D0C693}"/>
              </a:ext>
            </a:extLst>
          </p:cNvPr>
          <p:cNvSpPr>
            <a:spLocks noGrp="1"/>
          </p:cNvSpPr>
          <p:nvPr>
            <p:ph type="dt" sz="half" idx="10"/>
          </p:nvPr>
        </p:nvSpPr>
        <p:spPr/>
        <p:txBody>
          <a:bodyPr/>
          <a:lstStyle/>
          <a:p>
            <a:fld id="{4D4618C5-B88F-804D-B49B-5927AC1A1D9D}" type="datetimeFigureOut">
              <a:rPr lang="en-US" smtClean="0"/>
              <a:t>2/20/19</a:t>
            </a:fld>
            <a:endParaRPr lang="en-US"/>
          </a:p>
        </p:txBody>
      </p:sp>
      <p:sp>
        <p:nvSpPr>
          <p:cNvPr id="5" name="Footer Placeholder 4">
            <a:extLst>
              <a:ext uri="{FF2B5EF4-FFF2-40B4-BE49-F238E27FC236}">
                <a16:creationId xmlns:a16="http://schemas.microsoft.com/office/drawing/2014/main" id="{89FF270C-BF2C-1D47-B99B-51B6A9364F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30423-6806-2F47-AD87-EF796B5425E8}"/>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1152576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DC325-B391-6247-A751-6597B57BFD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1E9D91-B542-1D4B-A7A5-590DA41F13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949910-2DDC-AA4E-A96C-60275B8CA9AE}"/>
              </a:ext>
            </a:extLst>
          </p:cNvPr>
          <p:cNvSpPr>
            <a:spLocks noGrp="1"/>
          </p:cNvSpPr>
          <p:nvPr>
            <p:ph type="dt" sz="half" idx="10"/>
          </p:nvPr>
        </p:nvSpPr>
        <p:spPr/>
        <p:txBody>
          <a:bodyPr/>
          <a:lstStyle/>
          <a:p>
            <a:fld id="{4D4618C5-B88F-804D-B49B-5927AC1A1D9D}" type="datetimeFigureOut">
              <a:rPr lang="en-US" smtClean="0"/>
              <a:t>2/20/19</a:t>
            </a:fld>
            <a:endParaRPr lang="en-US"/>
          </a:p>
        </p:txBody>
      </p:sp>
      <p:sp>
        <p:nvSpPr>
          <p:cNvPr id="5" name="Footer Placeholder 4">
            <a:extLst>
              <a:ext uri="{FF2B5EF4-FFF2-40B4-BE49-F238E27FC236}">
                <a16:creationId xmlns:a16="http://schemas.microsoft.com/office/drawing/2014/main" id="{2B95EBBE-3AFC-4D47-9F1B-3696BB408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43B58-2A16-A04A-ABCC-ABEAD3AF56C8}"/>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236061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DB7D5-A0D6-5B4D-8C63-DC5BDAC0FC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A65476-1605-1B4F-A5F8-CCB0C824FE1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94C905-A483-4C41-BCA9-9F45C259D7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89B333-2D33-3A49-A623-CC70016B359C}"/>
              </a:ext>
            </a:extLst>
          </p:cNvPr>
          <p:cNvSpPr>
            <a:spLocks noGrp="1"/>
          </p:cNvSpPr>
          <p:nvPr>
            <p:ph type="dt" sz="half" idx="10"/>
          </p:nvPr>
        </p:nvSpPr>
        <p:spPr/>
        <p:txBody>
          <a:bodyPr/>
          <a:lstStyle/>
          <a:p>
            <a:fld id="{4D4618C5-B88F-804D-B49B-5927AC1A1D9D}" type="datetimeFigureOut">
              <a:rPr lang="en-US" smtClean="0"/>
              <a:t>2/20/19</a:t>
            </a:fld>
            <a:endParaRPr lang="en-US"/>
          </a:p>
        </p:txBody>
      </p:sp>
      <p:sp>
        <p:nvSpPr>
          <p:cNvPr id="6" name="Footer Placeholder 5">
            <a:extLst>
              <a:ext uri="{FF2B5EF4-FFF2-40B4-BE49-F238E27FC236}">
                <a16:creationId xmlns:a16="http://schemas.microsoft.com/office/drawing/2014/main" id="{CEFF6E06-05E4-5747-B9B9-12A7605FC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86374-8BC2-C34C-9786-7312F37205CF}"/>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7253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BA40A-2191-A64C-B915-CD1A685AD3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C2D58-EB58-ED4A-8D80-3A7F391BCF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F9C31A-CFBA-D64B-9857-2471BDB1F08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0BCB31-2D22-FA46-9CAD-4804102584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9006DF-4D91-F840-8CAC-6C75F3A4812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EA6AED-FCC9-BE40-8279-788D20655675}"/>
              </a:ext>
            </a:extLst>
          </p:cNvPr>
          <p:cNvSpPr>
            <a:spLocks noGrp="1"/>
          </p:cNvSpPr>
          <p:nvPr>
            <p:ph type="dt" sz="half" idx="10"/>
          </p:nvPr>
        </p:nvSpPr>
        <p:spPr/>
        <p:txBody>
          <a:bodyPr/>
          <a:lstStyle/>
          <a:p>
            <a:fld id="{4D4618C5-B88F-804D-B49B-5927AC1A1D9D}" type="datetimeFigureOut">
              <a:rPr lang="en-US" smtClean="0"/>
              <a:t>2/20/19</a:t>
            </a:fld>
            <a:endParaRPr lang="en-US"/>
          </a:p>
        </p:txBody>
      </p:sp>
      <p:sp>
        <p:nvSpPr>
          <p:cNvPr id="8" name="Footer Placeholder 7">
            <a:extLst>
              <a:ext uri="{FF2B5EF4-FFF2-40B4-BE49-F238E27FC236}">
                <a16:creationId xmlns:a16="http://schemas.microsoft.com/office/drawing/2014/main" id="{56145DF6-75E9-6F49-9B93-732678844C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09C6FC-ACBA-804B-BC30-3A1CDB2F47A8}"/>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185830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5D41-862C-0444-9599-82027E7E64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65F27F-2891-184B-887E-88B2F380F48F}"/>
              </a:ext>
            </a:extLst>
          </p:cNvPr>
          <p:cNvSpPr>
            <a:spLocks noGrp="1"/>
          </p:cNvSpPr>
          <p:nvPr>
            <p:ph type="dt" sz="half" idx="10"/>
          </p:nvPr>
        </p:nvSpPr>
        <p:spPr/>
        <p:txBody>
          <a:bodyPr/>
          <a:lstStyle/>
          <a:p>
            <a:fld id="{4D4618C5-B88F-804D-B49B-5927AC1A1D9D}" type="datetimeFigureOut">
              <a:rPr lang="en-US" smtClean="0"/>
              <a:t>2/20/19</a:t>
            </a:fld>
            <a:endParaRPr lang="en-US"/>
          </a:p>
        </p:txBody>
      </p:sp>
      <p:sp>
        <p:nvSpPr>
          <p:cNvPr id="4" name="Footer Placeholder 3">
            <a:extLst>
              <a:ext uri="{FF2B5EF4-FFF2-40B4-BE49-F238E27FC236}">
                <a16:creationId xmlns:a16="http://schemas.microsoft.com/office/drawing/2014/main" id="{9574F02D-1E6E-5A4B-9CA7-8E80B7B02C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8988DB-F1F1-5747-938F-6A903E2DE02F}"/>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3272694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CDF9F5-9F40-6743-9D9A-86298AAEDF9A}"/>
              </a:ext>
            </a:extLst>
          </p:cNvPr>
          <p:cNvSpPr>
            <a:spLocks noGrp="1"/>
          </p:cNvSpPr>
          <p:nvPr>
            <p:ph type="dt" sz="half" idx="10"/>
          </p:nvPr>
        </p:nvSpPr>
        <p:spPr/>
        <p:txBody>
          <a:bodyPr/>
          <a:lstStyle/>
          <a:p>
            <a:fld id="{4D4618C5-B88F-804D-B49B-5927AC1A1D9D}" type="datetimeFigureOut">
              <a:rPr lang="en-US" smtClean="0"/>
              <a:t>2/20/19</a:t>
            </a:fld>
            <a:endParaRPr lang="en-US"/>
          </a:p>
        </p:txBody>
      </p:sp>
      <p:sp>
        <p:nvSpPr>
          <p:cNvPr id="3" name="Footer Placeholder 2">
            <a:extLst>
              <a:ext uri="{FF2B5EF4-FFF2-40B4-BE49-F238E27FC236}">
                <a16:creationId xmlns:a16="http://schemas.microsoft.com/office/drawing/2014/main" id="{C1B4BE9F-1493-3A4A-BA31-A3D66795D9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7024FC-2740-934B-B4E8-DB69F6618C29}"/>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1426708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316C-9222-7747-8FF5-DF476A533E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CE6663-1F54-0642-9789-F3B7A86119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370AB3-CE99-7A4E-B3C6-D1D34C3AD5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097E65-6029-754B-A933-BE8DF0D426E0}"/>
              </a:ext>
            </a:extLst>
          </p:cNvPr>
          <p:cNvSpPr>
            <a:spLocks noGrp="1"/>
          </p:cNvSpPr>
          <p:nvPr>
            <p:ph type="dt" sz="half" idx="10"/>
          </p:nvPr>
        </p:nvSpPr>
        <p:spPr/>
        <p:txBody>
          <a:bodyPr/>
          <a:lstStyle/>
          <a:p>
            <a:fld id="{4D4618C5-B88F-804D-B49B-5927AC1A1D9D}" type="datetimeFigureOut">
              <a:rPr lang="en-US" smtClean="0"/>
              <a:t>2/20/19</a:t>
            </a:fld>
            <a:endParaRPr lang="en-US"/>
          </a:p>
        </p:txBody>
      </p:sp>
      <p:sp>
        <p:nvSpPr>
          <p:cNvPr id="6" name="Footer Placeholder 5">
            <a:extLst>
              <a:ext uri="{FF2B5EF4-FFF2-40B4-BE49-F238E27FC236}">
                <a16:creationId xmlns:a16="http://schemas.microsoft.com/office/drawing/2014/main" id="{730B748F-A382-A14A-8487-C73A371B94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82937-E390-7F46-A014-705EC833A73E}"/>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740252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AA89-E1A4-C848-BFFE-6DE66AD87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3A91B0-3658-1046-ABD8-A8275A6346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03B317-D3AC-F841-A254-D39D3A4BE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CECF66-526A-7347-8592-485BBDEB589C}"/>
              </a:ext>
            </a:extLst>
          </p:cNvPr>
          <p:cNvSpPr>
            <a:spLocks noGrp="1"/>
          </p:cNvSpPr>
          <p:nvPr>
            <p:ph type="dt" sz="half" idx="10"/>
          </p:nvPr>
        </p:nvSpPr>
        <p:spPr/>
        <p:txBody>
          <a:bodyPr/>
          <a:lstStyle/>
          <a:p>
            <a:fld id="{4D4618C5-B88F-804D-B49B-5927AC1A1D9D}" type="datetimeFigureOut">
              <a:rPr lang="en-US" smtClean="0"/>
              <a:t>2/20/19</a:t>
            </a:fld>
            <a:endParaRPr lang="en-US"/>
          </a:p>
        </p:txBody>
      </p:sp>
      <p:sp>
        <p:nvSpPr>
          <p:cNvPr id="6" name="Footer Placeholder 5">
            <a:extLst>
              <a:ext uri="{FF2B5EF4-FFF2-40B4-BE49-F238E27FC236}">
                <a16:creationId xmlns:a16="http://schemas.microsoft.com/office/drawing/2014/main" id="{06132F84-A59F-574E-8B0D-A323C2F28F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54180-3DD2-1D47-B087-C7F0F369EF3D}"/>
              </a:ext>
            </a:extLst>
          </p:cNvPr>
          <p:cNvSpPr>
            <a:spLocks noGrp="1"/>
          </p:cNvSpPr>
          <p:nvPr>
            <p:ph type="sldNum" sz="quarter" idx="12"/>
          </p:nvPr>
        </p:nvSpPr>
        <p:spPr/>
        <p:txBody>
          <a:bodyPr/>
          <a:lstStyle/>
          <a:p>
            <a:fld id="{0A679E50-13D2-4A42-A0A8-04ED3B2AA544}" type="slidenum">
              <a:rPr lang="en-US" smtClean="0"/>
              <a:t>‹#›</a:t>
            </a:fld>
            <a:endParaRPr lang="en-US"/>
          </a:p>
        </p:txBody>
      </p:sp>
    </p:spTree>
    <p:extLst>
      <p:ext uri="{BB962C8B-B14F-4D97-AF65-F5344CB8AC3E}">
        <p14:creationId xmlns:p14="http://schemas.microsoft.com/office/powerpoint/2010/main" val="2929149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986F53-8C0F-F449-8CA9-60F24B819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25080D-A9E3-1045-9C51-B86E4F4D39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B6489-98DB-6B40-89AC-80ABBC53F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618C5-B88F-804D-B49B-5927AC1A1D9D}" type="datetimeFigureOut">
              <a:rPr lang="en-US" smtClean="0"/>
              <a:t>2/20/19</a:t>
            </a:fld>
            <a:endParaRPr lang="en-US"/>
          </a:p>
        </p:txBody>
      </p:sp>
      <p:sp>
        <p:nvSpPr>
          <p:cNvPr id="5" name="Footer Placeholder 4">
            <a:extLst>
              <a:ext uri="{FF2B5EF4-FFF2-40B4-BE49-F238E27FC236}">
                <a16:creationId xmlns:a16="http://schemas.microsoft.com/office/drawing/2014/main" id="{6DA01100-0C76-AD49-B1B6-94499F48F4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FE61DD-3375-F84D-B441-7E0EF8A078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679E50-13D2-4A42-A0A8-04ED3B2AA544}" type="slidenum">
              <a:rPr lang="en-US" smtClean="0"/>
              <a:t>‹#›</a:t>
            </a:fld>
            <a:endParaRPr lang="en-US"/>
          </a:p>
        </p:txBody>
      </p:sp>
    </p:spTree>
    <p:extLst>
      <p:ext uri="{BB962C8B-B14F-4D97-AF65-F5344CB8AC3E}">
        <p14:creationId xmlns:p14="http://schemas.microsoft.com/office/powerpoint/2010/main" val="3940419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anaconda.com/anaconda/install/" TargetMode="External"/><Relationship Id="rId2" Type="http://schemas.openxmlformats.org/officeDocument/2006/relationships/hyperlink" Target="https://www.rstudio.com/products/rstudio/download/#download"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ealpython.com/python-data-types/" TargetMode="External"/><Relationship Id="rId2" Type="http://schemas.openxmlformats.org/officeDocument/2006/relationships/hyperlink" Target="http://www.r-tutor.com/r-introduction/basic-data-types/" TargetMode="External"/><Relationship Id="rId1" Type="http://schemas.openxmlformats.org/officeDocument/2006/relationships/slideLayout" Target="../slideLayouts/slideLayout2.xml"/><Relationship Id="rId4" Type="http://schemas.openxmlformats.org/officeDocument/2006/relationships/hyperlink" Target="https://thomas-cokelaer.info/tutorials/python/boolean.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library.columbia.edu/"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ran.r-project.org/doc/manuals/r-release/R-data.pdf"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A6B2-7584-5F43-8196-AFFCE9E5F2D3}"/>
              </a:ext>
            </a:extLst>
          </p:cNvPr>
          <p:cNvSpPr>
            <a:spLocks noGrp="1"/>
          </p:cNvSpPr>
          <p:nvPr>
            <p:ph type="ctrTitle"/>
          </p:nvPr>
        </p:nvSpPr>
        <p:spPr>
          <a:xfrm>
            <a:off x="1405247" y="872981"/>
            <a:ext cx="9144000" cy="2387600"/>
          </a:xfrm>
        </p:spPr>
        <p:txBody>
          <a:bodyPr>
            <a:normAutofit/>
          </a:bodyPr>
          <a:lstStyle/>
          <a:p>
            <a:r>
              <a:rPr lang="en-US" sz="8800" dirty="0"/>
              <a:t>Intro to Data with R</a:t>
            </a:r>
          </a:p>
        </p:txBody>
      </p:sp>
      <p:sp>
        <p:nvSpPr>
          <p:cNvPr id="3" name="Subtitle 2">
            <a:extLst>
              <a:ext uri="{FF2B5EF4-FFF2-40B4-BE49-F238E27FC236}">
                <a16:creationId xmlns:a16="http://schemas.microsoft.com/office/drawing/2014/main" id="{A8A0FAF7-2345-2F49-AE2C-165EE5519AB8}"/>
              </a:ext>
            </a:extLst>
          </p:cNvPr>
          <p:cNvSpPr>
            <a:spLocks noGrp="1"/>
          </p:cNvSpPr>
          <p:nvPr>
            <p:ph type="subTitle" idx="1"/>
          </p:nvPr>
        </p:nvSpPr>
        <p:spPr/>
        <p:txBody>
          <a:bodyPr>
            <a:normAutofit lnSpcReduction="10000"/>
          </a:bodyPr>
          <a:lstStyle/>
          <a:p>
            <a:r>
              <a:rPr lang="en-US" dirty="0"/>
              <a:t>Kang Sun</a:t>
            </a:r>
          </a:p>
          <a:p>
            <a:r>
              <a:rPr lang="en-US" dirty="0" err="1"/>
              <a:t>Yiming</a:t>
            </a:r>
            <a:r>
              <a:rPr lang="en-US" dirty="0"/>
              <a:t> Tan</a:t>
            </a:r>
          </a:p>
          <a:p>
            <a:r>
              <a:rPr lang="en-US" dirty="0" err="1"/>
              <a:t>Haoyu</a:t>
            </a:r>
            <a:r>
              <a:rPr lang="en-US" dirty="0"/>
              <a:t> Zhang</a:t>
            </a:r>
          </a:p>
          <a:p>
            <a:r>
              <a:rPr lang="en-US" dirty="0" err="1"/>
              <a:t>Xiaoxi</a:t>
            </a:r>
            <a:r>
              <a:rPr lang="en-US" dirty="0"/>
              <a:t> Zhao</a:t>
            </a:r>
          </a:p>
        </p:txBody>
      </p:sp>
    </p:spTree>
    <p:extLst>
      <p:ext uri="{BB962C8B-B14F-4D97-AF65-F5344CB8AC3E}">
        <p14:creationId xmlns:p14="http://schemas.microsoft.com/office/powerpoint/2010/main" val="30835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Data types of R                                --- numeric</a:t>
            </a:r>
          </a:p>
        </p:txBody>
      </p:sp>
      <p:sp>
        <p:nvSpPr>
          <p:cNvPr id="3" name="内容占位符 2"/>
          <p:cNvSpPr>
            <a:spLocks noGrp="1"/>
          </p:cNvSpPr>
          <p:nvPr>
            <p:ph idx="1"/>
          </p:nvPr>
        </p:nvSpPr>
        <p:spPr/>
        <p:txBody>
          <a:bodyPr>
            <a:normAutofit fontScale="85000" lnSpcReduction="20000"/>
          </a:bodyPr>
          <a:lstStyle/>
          <a:p>
            <a:r>
              <a:rPr lang="en-US" dirty="0"/>
              <a:t>Decimal values are called </a:t>
            </a:r>
            <a:r>
              <a:rPr lang="en-US" b="1" dirty="0" err="1"/>
              <a:t>numerics</a:t>
            </a:r>
            <a:r>
              <a:rPr lang="en-US" b="1" dirty="0"/>
              <a:t> </a:t>
            </a:r>
            <a:r>
              <a:rPr lang="en-US" dirty="0"/>
              <a:t>in R. It is the </a:t>
            </a:r>
            <a:r>
              <a:rPr lang="en-US" b="1" dirty="0"/>
              <a:t>default</a:t>
            </a:r>
            <a:r>
              <a:rPr lang="en-US" dirty="0"/>
              <a:t> computational data type.</a:t>
            </a:r>
          </a:p>
          <a:p>
            <a:pPr lvl="1"/>
            <a:r>
              <a:rPr lang="en-US" dirty="0"/>
              <a:t>&gt; X = 10.5</a:t>
            </a:r>
          </a:p>
          <a:p>
            <a:pPr lvl="1"/>
            <a:r>
              <a:rPr lang="en-US" dirty="0"/>
              <a:t>&gt; class(X)</a:t>
            </a:r>
          </a:p>
          <a:p>
            <a:pPr lvl="1"/>
            <a:r>
              <a:rPr lang="en-US" dirty="0"/>
              <a:t>[1] “numeric”</a:t>
            </a:r>
          </a:p>
          <a:p>
            <a:r>
              <a:rPr lang="en-US" dirty="0"/>
              <a:t>Furthermore, even if we assign an integer to a variable k, it is still being saved as a numeric value.</a:t>
            </a:r>
          </a:p>
          <a:p>
            <a:pPr lvl="1"/>
            <a:r>
              <a:rPr lang="en-US" dirty="0"/>
              <a:t>&gt; K=1</a:t>
            </a:r>
          </a:p>
          <a:p>
            <a:pPr lvl="1"/>
            <a:r>
              <a:rPr lang="en-US" dirty="0"/>
              <a:t>&gt; class[k]</a:t>
            </a:r>
          </a:p>
          <a:p>
            <a:pPr lvl="1"/>
            <a:r>
              <a:rPr lang="en-US" dirty="0"/>
              <a:t>[1] “numeric”</a:t>
            </a:r>
          </a:p>
          <a:p>
            <a:pPr lvl="1"/>
            <a:endParaRPr lang="en-US" dirty="0"/>
          </a:p>
          <a:p>
            <a:pPr lvl="1"/>
            <a:r>
              <a:rPr lang="en-US" dirty="0"/>
              <a:t>We can also explicitly tell the R to store a number as an integer ( using “L”)</a:t>
            </a:r>
          </a:p>
          <a:p>
            <a:pPr lvl="1"/>
            <a:r>
              <a:rPr lang="en-US" dirty="0"/>
              <a:t>&gt; K = 2L</a:t>
            </a:r>
          </a:p>
          <a:p>
            <a:pPr lvl="1"/>
            <a:r>
              <a:rPr lang="en-US" dirty="0"/>
              <a:t>&gt; class[k]</a:t>
            </a:r>
          </a:p>
          <a:p>
            <a:pPr lvl="1"/>
            <a:r>
              <a:rPr lang="en-US" dirty="0"/>
              <a:t>[1] “integer”</a:t>
            </a:r>
          </a:p>
          <a:p>
            <a:pPr lvl="1"/>
            <a:endParaRPr lang="en-US" dirty="0"/>
          </a:p>
          <a:p>
            <a:pPr lvl="1"/>
            <a:endParaRPr lang="en-US" dirty="0"/>
          </a:p>
          <a:p>
            <a:pPr marL="457200" lvl="1" indent="0">
              <a:buNone/>
            </a:pPr>
            <a:endParaRPr lang="en-US" dirty="0"/>
          </a:p>
          <a:p>
            <a:endParaRPr lang="en-US" dirty="0"/>
          </a:p>
          <a:p>
            <a:endParaRPr lang="en-US" dirty="0"/>
          </a:p>
        </p:txBody>
      </p:sp>
    </p:spTree>
    <p:extLst>
      <p:ext uri="{BB962C8B-B14F-4D97-AF65-F5344CB8AC3E}">
        <p14:creationId xmlns:p14="http://schemas.microsoft.com/office/powerpoint/2010/main" val="2690255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43447-6888-374A-9097-765026FE3FCF}"/>
              </a:ext>
            </a:extLst>
          </p:cNvPr>
          <p:cNvSpPr>
            <a:spLocks noGrp="1"/>
          </p:cNvSpPr>
          <p:nvPr>
            <p:ph type="title"/>
          </p:nvPr>
        </p:nvSpPr>
        <p:spPr/>
        <p:txBody>
          <a:bodyPr/>
          <a:lstStyle/>
          <a:p>
            <a:r>
              <a:rPr lang="en-US" dirty="0"/>
              <a:t>Data types of R                                --- numeric</a:t>
            </a:r>
          </a:p>
        </p:txBody>
      </p:sp>
      <p:sp>
        <p:nvSpPr>
          <p:cNvPr id="4" name="Content Placeholder 2">
            <a:extLst>
              <a:ext uri="{FF2B5EF4-FFF2-40B4-BE49-F238E27FC236}">
                <a16:creationId xmlns:a16="http://schemas.microsoft.com/office/drawing/2014/main" id="{C17E5F8D-6E3D-6444-AC66-A30E8DB15E59}"/>
              </a:ext>
            </a:extLst>
          </p:cNvPr>
          <p:cNvSpPr>
            <a:spLocks noGrp="1"/>
          </p:cNvSpPr>
          <p:nvPr>
            <p:ph idx="1"/>
          </p:nvPr>
        </p:nvSpPr>
        <p:spPr>
          <a:xfrm>
            <a:off x="838200" y="1825625"/>
            <a:ext cx="4481945" cy="4351338"/>
          </a:xfrm>
        </p:spPr>
        <p:txBody>
          <a:bodyPr>
            <a:normAutofit fontScale="92500" lnSpcReduction="10000"/>
          </a:bodyPr>
          <a:lstStyle/>
          <a:p>
            <a:r>
              <a:rPr lang="en-US" dirty="0"/>
              <a:t>With numeric data types, we can perform operations on them.</a:t>
            </a:r>
          </a:p>
          <a:p>
            <a:r>
              <a:rPr lang="en-US" dirty="0"/>
              <a:t>&gt; K = 3L</a:t>
            </a:r>
          </a:p>
          <a:p>
            <a:r>
              <a:rPr lang="en-US" dirty="0"/>
              <a:t>&gt; B = 2.0</a:t>
            </a:r>
          </a:p>
          <a:p>
            <a:r>
              <a:rPr lang="en-US" dirty="0"/>
              <a:t>&gt; C = K+B</a:t>
            </a:r>
          </a:p>
          <a:p>
            <a:r>
              <a:rPr lang="en-US" dirty="0"/>
              <a:t>&gt; print(C)</a:t>
            </a:r>
          </a:p>
          <a:p>
            <a:pPr marL="0" indent="0">
              <a:buNone/>
            </a:pPr>
            <a:r>
              <a:rPr lang="en-US" dirty="0"/>
              <a:t>5</a:t>
            </a:r>
          </a:p>
          <a:p>
            <a:r>
              <a:rPr lang="en-US" dirty="0"/>
              <a:t>&gt; print(class(C))</a:t>
            </a:r>
          </a:p>
          <a:p>
            <a:pPr marL="0" indent="0">
              <a:buNone/>
            </a:pPr>
            <a:r>
              <a:rPr lang="en-US" dirty="0"/>
              <a:t>&lt;type ‘numeric’&gt;</a:t>
            </a:r>
          </a:p>
        </p:txBody>
      </p:sp>
      <p:sp>
        <p:nvSpPr>
          <p:cNvPr id="5" name="Content Placeholder 2">
            <a:extLst>
              <a:ext uri="{FF2B5EF4-FFF2-40B4-BE49-F238E27FC236}">
                <a16:creationId xmlns:a16="http://schemas.microsoft.com/office/drawing/2014/main" id="{13125D4E-B0ED-AE41-A1B6-A20570DD3142}"/>
              </a:ext>
            </a:extLst>
          </p:cNvPr>
          <p:cNvSpPr txBox="1">
            <a:spLocks/>
          </p:cNvSpPr>
          <p:nvPr/>
        </p:nvSpPr>
        <p:spPr>
          <a:xfrm>
            <a:off x="6453250" y="1825625"/>
            <a:ext cx="4541322" cy="3589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&gt; K = 3.7</a:t>
            </a:r>
          </a:p>
          <a:p>
            <a:r>
              <a:rPr lang="en-US" dirty="0"/>
              <a:t>&gt; B = 2.0</a:t>
            </a:r>
          </a:p>
          <a:p>
            <a:r>
              <a:rPr lang="en-US" dirty="0"/>
              <a:t>&gt; C = K*B</a:t>
            </a:r>
          </a:p>
          <a:p>
            <a:r>
              <a:rPr lang="en-US" dirty="0"/>
              <a:t>&gt; print(C)</a:t>
            </a:r>
          </a:p>
          <a:p>
            <a:pPr marL="0" indent="0">
              <a:buFont typeface="Arial" panose="020B0604020202020204" pitchFamily="34" charset="0"/>
              <a:buNone/>
            </a:pPr>
            <a:r>
              <a:rPr lang="en-US" dirty="0"/>
              <a:t>7.4</a:t>
            </a:r>
          </a:p>
          <a:p>
            <a:r>
              <a:rPr lang="en-US" dirty="0"/>
              <a:t>&gt; print(class(C))</a:t>
            </a:r>
          </a:p>
          <a:p>
            <a:pPr marL="0" indent="0">
              <a:buFont typeface="Arial" panose="020B0604020202020204" pitchFamily="34" charset="0"/>
              <a:buNone/>
            </a:pPr>
            <a:r>
              <a:rPr lang="en-US" dirty="0"/>
              <a:t>&lt;type ‘numeric’&gt;</a:t>
            </a:r>
          </a:p>
        </p:txBody>
      </p:sp>
      <p:sp>
        <p:nvSpPr>
          <p:cNvPr id="6" name="Content Placeholder 2">
            <a:extLst>
              <a:ext uri="{FF2B5EF4-FFF2-40B4-BE49-F238E27FC236}">
                <a16:creationId xmlns:a16="http://schemas.microsoft.com/office/drawing/2014/main" id="{2E5752D0-16C8-F841-AA5B-0780971574CF}"/>
              </a:ext>
            </a:extLst>
          </p:cNvPr>
          <p:cNvSpPr txBox="1">
            <a:spLocks/>
          </p:cNvSpPr>
          <p:nvPr/>
        </p:nvSpPr>
        <p:spPr>
          <a:xfrm>
            <a:off x="4547097" y="5771408"/>
            <a:ext cx="7739742" cy="108659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thing is notice is operations between integers</a:t>
            </a:r>
          </a:p>
          <a:p>
            <a:r>
              <a:rPr lang="en-US" dirty="0"/>
              <a:t>Like 9L * 2L generates an integer type value.</a:t>
            </a:r>
          </a:p>
          <a:p>
            <a:r>
              <a:rPr lang="en-US" dirty="0"/>
              <a:t>Like 9L /2L generates a numeric type value.</a:t>
            </a:r>
          </a:p>
        </p:txBody>
      </p:sp>
    </p:spTree>
    <p:extLst>
      <p:ext uri="{BB962C8B-B14F-4D97-AF65-F5344CB8AC3E}">
        <p14:creationId xmlns:p14="http://schemas.microsoft.com/office/powerpoint/2010/main" val="3021395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Logical data</a:t>
            </a:r>
          </a:p>
        </p:txBody>
      </p:sp>
      <p:sp>
        <p:nvSpPr>
          <p:cNvPr id="3" name="内容占位符 2"/>
          <p:cNvSpPr>
            <a:spLocks noGrp="1"/>
          </p:cNvSpPr>
          <p:nvPr>
            <p:ph idx="1"/>
          </p:nvPr>
        </p:nvSpPr>
        <p:spPr/>
        <p:txBody>
          <a:bodyPr/>
          <a:lstStyle/>
          <a:p>
            <a:r>
              <a:rPr lang="en-US" dirty="0"/>
              <a:t>Logical data just has two values, True and False.</a:t>
            </a:r>
          </a:p>
          <a:p>
            <a:r>
              <a:rPr lang="en-US" dirty="0"/>
              <a:t>It can not store much information, but we can use it to store status of our program.</a:t>
            </a:r>
          </a:p>
          <a:p>
            <a:r>
              <a:rPr lang="en-US" dirty="0"/>
              <a:t>The same purpose can also be achieved by using integer values 0,1. But such design is not safe since the integer type can have other many values and there is potential risk that the value is changed.</a:t>
            </a:r>
          </a:p>
          <a:p>
            <a:r>
              <a:rPr lang="en-US" dirty="0"/>
              <a:t>Logical data only does the task it is assigned! And this is why we need it.</a:t>
            </a:r>
          </a:p>
        </p:txBody>
      </p:sp>
    </p:spTree>
    <p:extLst>
      <p:ext uri="{BB962C8B-B14F-4D97-AF65-F5344CB8AC3E}">
        <p14:creationId xmlns:p14="http://schemas.microsoft.com/office/powerpoint/2010/main" val="200844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ED0FD-CDA5-7746-8EBE-161CF37F690C}"/>
              </a:ext>
            </a:extLst>
          </p:cNvPr>
          <p:cNvSpPr>
            <a:spLocks noGrp="1"/>
          </p:cNvSpPr>
          <p:nvPr>
            <p:ph type="title"/>
          </p:nvPr>
        </p:nvSpPr>
        <p:spPr/>
        <p:txBody>
          <a:bodyPr/>
          <a:lstStyle/>
          <a:p>
            <a:r>
              <a:rPr lang="en-US" dirty="0"/>
              <a:t>Logical data in Python</a:t>
            </a:r>
          </a:p>
        </p:txBody>
      </p:sp>
      <p:sp>
        <p:nvSpPr>
          <p:cNvPr id="3" name="Content Placeholder 2">
            <a:extLst>
              <a:ext uri="{FF2B5EF4-FFF2-40B4-BE49-F238E27FC236}">
                <a16:creationId xmlns:a16="http://schemas.microsoft.com/office/drawing/2014/main" id="{F8EC484F-CFB0-B44E-9DFA-0B4657A5C694}"/>
              </a:ext>
            </a:extLst>
          </p:cNvPr>
          <p:cNvSpPr>
            <a:spLocks noGrp="1"/>
          </p:cNvSpPr>
          <p:nvPr>
            <p:ph idx="1"/>
          </p:nvPr>
        </p:nvSpPr>
        <p:spPr>
          <a:xfrm>
            <a:off x="838200" y="1825625"/>
            <a:ext cx="10515600" cy="4907684"/>
          </a:xfrm>
        </p:spPr>
        <p:txBody>
          <a:bodyPr>
            <a:normAutofit fontScale="92500" lnSpcReduction="20000"/>
          </a:bodyPr>
          <a:lstStyle/>
          <a:p>
            <a:r>
              <a:rPr lang="en-US" dirty="0"/>
              <a:t>Logical type is also called Boolean type in Python.</a:t>
            </a:r>
          </a:p>
          <a:p>
            <a:r>
              <a:rPr lang="en-US" dirty="0"/>
              <a:t>Two values, ‘True’ and ‘False’. Not ‘TRUE’ or ‘true’ !</a:t>
            </a:r>
          </a:p>
          <a:p>
            <a:r>
              <a:rPr lang="en-US" dirty="0"/>
              <a:t>We can change between True and False</a:t>
            </a:r>
          </a:p>
          <a:p>
            <a:r>
              <a:rPr lang="en-US" dirty="0"/>
              <a:t>&gt; X=not True</a:t>
            </a:r>
          </a:p>
          <a:p>
            <a:r>
              <a:rPr lang="en-US" dirty="0"/>
              <a:t>&gt; print(X)</a:t>
            </a:r>
          </a:p>
          <a:p>
            <a:r>
              <a:rPr lang="en-US" dirty="0"/>
              <a:t>&gt; print(type(X))</a:t>
            </a:r>
          </a:p>
          <a:p>
            <a:r>
              <a:rPr lang="en-US" dirty="0"/>
              <a:t>&gt; C = not X</a:t>
            </a:r>
          </a:p>
          <a:p>
            <a:r>
              <a:rPr lang="en-US" dirty="0"/>
              <a:t>&gt; print(C)</a:t>
            </a:r>
          </a:p>
          <a:p>
            <a:r>
              <a:rPr lang="en-US" dirty="0"/>
              <a:t>Compare two Boolean data</a:t>
            </a:r>
          </a:p>
          <a:p>
            <a:r>
              <a:rPr lang="en-US" dirty="0"/>
              <a:t>&gt; X = True</a:t>
            </a:r>
          </a:p>
          <a:p>
            <a:r>
              <a:rPr lang="en-US" dirty="0"/>
              <a:t>&gt; B = True / B = False</a:t>
            </a:r>
          </a:p>
          <a:p>
            <a:r>
              <a:rPr lang="en-US" dirty="0"/>
              <a:t>&gt; print(X == B)</a:t>
            </a:r>
          </a:p>
        </p:txBody>
      </p:sp>
    </p:spTree>
    <p:extLst>
      <p:ext uri="{BB962C8B-B14F-4D97-AF65-F5344CB8AC3E}">
        <p14:creationId xmlns:p14="http://schemas.microsoft.com/office/powerpoint/2010/main" val="52865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2CED-5D59-2A4B-970A-AF9FDFC10098}"/>
              </a:ext>
            </a:extLst>
          </p:cNvPr>
          <p:cNvSpPr>
            <a:spLocks noGrp="1"/>
          </p:cNvSpPr>
          <p:nvPr>
            <p:ph type="title"/>
          </p:nvPr>
        </p:nvSpPr>
        <p:spPr/>
        <p:txBody>
          <a:bodyPr/>
          <a:lstStyle/>
          <a:p>
            <a:r>
              <a:rPr lang="en-US" dirty="0"/>
              <a:t>Logical data in Python</a:t>
            </a:r>
          </a:p>
        </p:txBody>
      </p:sp>
      <p:sp>
        <p:nvSpPr>
          <p:cNvPr id="3" name="Content Placeholder 2">
            <a:extLst>
              <a:ext uri="{FF2B5EF4-FFF2-40B4-BE49-F238E27FC236}">
                <a16:creationId xmlns:a16="http://schemas.microsoft.com/office/drawing/2014/main" id="{248774CD-B13A-4249-B61D-D783336FABAC}"/>
              </a:ext>
            </a:extLst>
          </p:cNvPr>
          <p:cNvSpPr>
            <a:spLocks noGrp="1"/>
          </p:cNvSpPr>
          <p:nvPr>
            <p:ph idx="1"/>
          </p:nvPr>
        </p:nvSpPr>
        <p:spPr>
          <a:xfrm>
            <a:off x="838200" y="1690688"/>
            <a:ext cx="4287982" cy="4947618"/>
          </a:xfrm>
        </p:spPr>
        <p:txBody>
          <a:bodyPr>
            <a:normAutofit fontScale="77500" lnSpcReduction="20000"/>
          </a:bodyPr>
          <a:lstStyle/>
          <a:p>
            <a:r>
              <a:rPr lang="en-US" dirty="0"/>
              <a:t>Comparison operators</a:t>
            </a:r>
          </a:p>
          <a:p>
            <a:r>
              <a:rPr lang="en-US" dirty="0"/>
              <a:t>&gt;  x=2</a:t>
            </a:r>
          </a:p>
          <a:p>
            <a:r>
              <a:rPr lang="en-US" dirty="0"/>
              <a:t>&gt;  1&lt; x &lt;3</a:t>
            </a:r>
          </a:p>
          <a:p>
            <a:r>
              <a:rPr lang="en-US" dirty="0"/>
              <a:t>&gt;  10 &lt; x &lt; 20</a:t>
            </a:r>
          </a:p>
          <a:p>
            <a:r>
              <a:rPr lang="en-US" dirty="0"/>
              <a:t>&gt;  x == 3</a:t>
            </a:r>
          </a:p>
          <a:p>
            <a:r>
              <a:rPr lang="en-US" dirty="0"/>
              <a:t>&gt;  x != 2</a:t>
            </a:r>
          </a:p>
          <a:p>
            <a:endParaRPr lang="en-US" dirty="0"/>
          </a:p>
          <a:p>
            <a:r>
              <a:rPr lang="en-US" dirty="0"/>
              <a:t>AND /OR</a:t>
            </a:r>
          </a:p>
          <a:p>
            <a:r>
              <a:rPr lang="en-US" dirty="0"/>
              <a:t>X and Y = True only when X,Y are True</a:t>
            </a:r>
          </a:p>
          <a:p>
            <a:r>
              <a:rPr lang="en-US" dirty="0"/>
              <a:t>X or Y = False only when X,Y are False</a:t>
            </a:r>
          </a:p>
          <a:p>
            <a:r>
              <a:rPr lang="en-US" dirty="0"/>
              <a:t>X and Y can also written as X &amp; Y</a:t>
            </a:r>
          </a:p>
          <a:p>
            <a:r>
              <a:rPr lang="en-US" dirty="0"/>
              <a:t>X or Y can also written as X or Y</a:t>
            </a:r>
          </a:p>
          <a:p>
            <a:endParaRPr lang="en-US" dirty="0"/>
          </a:p>
        </p:txBody>
      </p:sp>
      <p:sp>
        <p:nvSpPr>
          <p:cNvPr id="4" name="Content Placeholder 2">
            <a:extLst>
              <a:ext uri="{FF2B5EF4-FFF2-40B4-BE49-F238E27FC236}">
                <a16:creationId xmlns:a16="http://schemas.microsoft.com/office/drawing/2014/main" id="{0B06FB95-A427-934D-85C5-856B9DAF677D}"/>
              </a:ext>
            </a:extLst>
          </p:cNvPr>
          <p:cNvSpPr txBox="1">
            <a:spLocks/>
          </p:cNvSpPr>
          <p:nvPr/>
        </p:nvSpPr>
        <p:spPr>
          <a:xfrm>
            <a:off x="6096000" y="1690688"/>
            <a:ext cx="42879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comparison operators are very important to decide whether we have met the goal.</a:t>
            </a:r>
          </a:p>
          <a:p>
            <a:r>
              <a:rPr lang="en-US" dirty="0"/>
              <a:t>Assume we want to have run 10 miles, and we use X to store how many miles we have finished.</a:t>
            </a:r>
          </a:p>
          <a:p>
            <a:pPr marL="0" indent="0">
              <a:buNone/>
            </a:pPr>
            <a:r>
              <a:rPr lang="en-US" dirty="0"/>
              <a:t>   When X &gt;= 10, stop.</a:t>
            </a:r>
          </a:p>
          <a:p>
            <a:endParaRPr lang="en-US" dirty="0"/>
          </a:p>
          <a:p>
            <a:endParaRPr lang="en-US" dirty="0"/>
          </a:p>
        </p:txBody>
      </p:sp>
      <p:sp>
        <p:nvSpPr>
          <p:cNvPr id="5" name="Content Placeholder 2">
            <a:extLst>
              <a:ext uri="{FF2B5EF4-FFF2-40B4-BE49-F238E27FC236}">
                <a16:creationId xmlns:a16="http://schemas.microsoft.com/office/drawing/2014/main" id="{6CCF9441-8569-114D-A07D-FF067E02858A}"/>
              </a:ext>
            </a:extLst>
          </p:cNvPr>
          <p:cNvSpPr txBox="1">
            <a:spLocks/>
          </p:cNvSpPr>
          <p:nvPr/>
        </p:nvSpPr>
        <p:spPr>
          <a:xfrm>
            <a:off x="838200" y="4797631"/>
            <a:ext cx="4287982" cy="2056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1893697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80FED-4EB1-5F4C-9A3D-0987E1874CE8}"/>
              </a:ext>
            </a:extLst>
          </p:cNvPr>
          <p:cNvSpPr>
            <a:spLocks noGrp="1"/>
          </p:cNvSpPr>
          <p:nvPr>
            <p:ph type="title"/>
          </p:nvPr>
        </p:nvSpPr>
        <p:spPr/>
        <p:txBody>
          <a:bodyPr/>
          <a:lstStyle/>
          <a:p>
            <a:r>
              <a:rPr lang="en-US" dirty="0"/>
              <a:t>Logical data in R</a:t>
            </a:r>
          </a:p>
        </p:txBody>
      </p:sp>
      <p:sp>
        <p:nvSpPr>
          <p:cNvPr id="3" name="Content Placeholder 2">
            <a:extLst>
              <a:ext uri="{FF2B5EF4-FFF2-40B4-BE49-F238E27FC236}">
                <a16:creationId xmlns:a16="http://schemas.microsoft.com/office/drawing/2014/main" id="{23A6E2AA-74B7-504C-86C2-A36FC3D5A3FB}"/>
              </a:ext>
            </a:extLst>
          </p:cNvPr>
          <p:cNvSpPr>
            <a:spLocks noGrp="1"/>
          </p:cNvSpPr>
          <p:nvPr>
            <p:ph idx="1"/>
          </p:nvPr>
        </p:nvSpPr>
        <p:spPr/>
        <p:txBody>
          <a:bodyPr>
            <a:normAutofit fontScale="92500" lnSpcReduction="20000"/>
          </a:bodyPr>
          <a:lstStyle/>
          <a:p>
            <a:r>
              <a:rPr lang="en-US" dirty="0"/>
              <a:t>Two values, ‘TRUE’ and ‘FALSE’. Not ‘True’ or ‘true’ !</a:t>
            </a:r>
          </a:p>
          <a:p>
            <a:r>
              <a:rPr lang="en-US" dirty="0"/>
              <a:t>&gt; v = TRUE</a:t>
            </a:r>
          </a:p>
          <a:p>
            <a:r>
              <a:rPr lang="en-US" dirty="0"/>
              <a:t>&gt; print(class(v))</a:t>
            </a:r>
          </a:p>
          <a:p>
            <a:pPr marL="0" indent="0">
              <a:buNone/>
            </a:pPr>
            <a:r>
              <a:rPr lang="en-US" dirty="0"/>
              <a:t>[1] “logical”</a:t>
            </a:r>
          </a:p>
          <a:p>
            <a:r>
              <a:rPr lang="en-US" dirty="0"/>
              <a:t>&gt; p = ! TRUE</a:t>
            </a:r>
          </a:p>
          <a:p>
            <a:r>
              <a:rPr lang="en-US" dirty="0"/>
              <a:t>&gt; print(p)</a:t>
            </a:r>
          </a:p>
          <a:p>
            <a:r>
              <a:rPr lang="en-US" dirty="0"/>
              <a:t>Compare two Boolean data</a:t>
            </a:r>
          </a:p>
          <a:p>
            <a:r>
              <a:rPr lang="en-US" dirty="0"/>
              <a:t>&gt; X = TRUE</a:t>
            </a:r>
          </a:p>
          <a:p>
            <a:r>
              <a:rPr lang="en-US" dirty="0"/>
              <a:t>&gt; B = FALSE</a:t>
            </a:r>
          </a:p>
          <a:p>
            <a:r>
              <a:rPr lang="en-US" dirty="0"/>
              <a:t>&gt; print(X == B)</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36960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C9A9-48D0-BE43-9C2A-C3DD5C6C2D95}"/>
              </a:ext>
            </a:extLst>
          </p:cNvPr>
          <p:cNvSpPr>
            <a:spLocks noGrp="1"/>
          </p:cNvSpPr>
          <p:nvPr>
            <p:ph type="title"/>
          </p:nvPr>
        </p:nvSpPr>
        <p:spPr/>
        <p:txBody>
          <a:bodyPr/>
          <a:lstStyle/>
          <a:p>
            <a:r>
              <a:rPr lang="en-US" dirty="0"/>
              <a:t>Logical data in R</a:t>
            </a:r>
          </a:p>
        </p:txBody>
      </p:sp>
      <p:sp>
        <p:nvSpPr>
          <p:cNvPr id="3" name="Content Placeholder 2">
            <a:extLst>
              <a:ext uri="{FF2B5EF4-FFF2-40B4-BE49-F238E27FC236}">
                <a16:creationId xmlns:a16="http://schemas.microsoft.com/office/drawing/2014/main" id="{B84AB4E4-99D6-D340-A060-FD6972932F0A}"/>
              </a:ext>
            </a:extLst>
          </p:cNvPr>
          <p:cNvSpPr>
            <a:spLocks noGrp="1"/>
          </p:cNvSpPr>
          <p:nvPr>
            <p:ph idx="1"/>
          </p:nvPr>
        </p:nvSpPr>
        <p:spPr>
          <a:xfrm>
            <a:off x="838200" y="1690688"/>
            <a:ext cx="10515600" cy="4351338"/>
          </a:xfrm>
        </p:spPr>
        <p:txBody>
          <a:bodyPr>
            <a:normAutofit fontScale="85000" lnSpcReduction="20000"/>
          </a:bodyPr>
          <a:lstStyle/>
          <a:p>
            <a:r>
              <a:rPr lang="en-US" dirty="0"/>
              <a:t>Comparison operators</a:t>
            </a:r>
          </a:p>
          <a:p>
            <a:r>
              <a:rPr lang="en-US" dirty="0"/>
              <a:t>&gt;  x=2</a:t>
            </a:r>
          </a:p>
          <a:p>
            <a:r>
              <a:rPr lang="en-US" dirty="0"/>
              <a:t>&gt;  1&lt; x </a:t>
            </a:r>
          </a:p>
          <a:p>
            <a:r>
              <a:rPr lang="en-US" dirty="0"/>
              <a:t>&gt;  10 &lt; x </a:t>
            </a:r>
          </a:p>
          <a:p>
            <a:r>
              <a:rPr lang="en-US" dirty="0"/>
              <a:t>&gt;  x == 3</a:t>
            </a:r>
          </a:p>
          <a:p>
            <a:r>
              <a:rPr lang="en-US" dirty="0"/>
              <a:t>&gt;  x != 2</a:t>
            </a:r>
          </a:p>
          <a:p>
            <a:endParaRPr lang="en-US" dirty="0"/>
          </a:p>
          <a:p>
            <a:r>
              <a:rPr lang="en-US" dirty="0"/>
              <a:t>AND /OR</a:t>
            </a:r>
          </a:p>
          <a:p>
            <a:r>
              <a:rPr lang="en-US" dirty="0"/>
              <a:t>Use ‘&amp;’ as AND, use ‘|’ as OR</a:t>
            </a:r>
          </a:p>
          <a:p>
            <a:r>
              <a:rPr lang="en-US" dirty="0"/>
              <a:t>X &amp; Y = True only when X,Y are True</a:t>
            </a:r>
          </a:p>
          <a:p>
            <a:r>
              <a:rPr lang="en-US" dirty="0"/>
              <a:t>X | Y = False only when X,Y are False</a:t>
            </a:r>
          </a:p>
          <a:p>
            <a:endParaRPr lang="en-US" dirty="0"/>
          </a:p>
        </p:txBody>
      </p:sp>
      <p:sp>
        <p:nvSpPr>
          <p:cNvPr id="4" name="Content Placeholder 2">
            <a:extLst>
              <a:ext uri="{FF2B5EF4-FFF2-40B4-BE49-F238E27FC236}">
                <a16:creationId xmlns:a16="http://schemas.microsoft.com/office/drawing/2014/main" id="{2B434402-F7BA-A549-91B1-69221E4EB5E5}"/>
              </a:ext>
            </a:extLst>
          </p:cNvPr>
          <p:cNvSpPr txBox="1">
            <a:spLocks/>
          </p:cNvSpPr>
          <p:nvPr/>
        </p:nvSpPr>
        <p:spPr>
          <a:xfrm>
            <a:off x="6096000" y="1690688"/>
            <a:ext cx="42879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comparison operators are very important to decide whether we have met the goal.</a:t>
            </a:r>
          </a:p>
          <a:p>
            <a:r>
              <a:rPr lang="en-US" dirty="0"/>
              <a:t>Assume we want to have run 10 miles, and we use X to store how many miles we have finished.</a:t>
            </a:r>
          </a:p>
          <a:p>
            <a:pPr marL="0" indent="0">
              <a:buNone/>
            </a:pPr>
            <a:r>
              <a:rPr lang="en-US" dirty="0"/>
              <a:t>   When X &gt;= 10, stop.</a:t>
            </a:r>
          </a:p>
          <a:p>
            <a:endParaRPr lang="en-US" dirty="0"/>
          </a:p>
          <a:p>
            <a:endParaRPr lang="en-US" dirty="0"/>
          </a:p>
        </p:txBody>
      </p:sp>
    </p:spTree>
    <p:extLst>
      <p:ext uri="{BB962C8B-B14F-4D97-AF65-F5344CB8AC3E}">
        <p14:creationId xmlns:p14="http://schemas.microsoft.com/office/powerpoint/2010/main" val="1489871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D98C-EDD9-7B4E-AB2C-7288D05B4082}"/>
              </a:ext>
            </a:extLst>
          </p:cNvPr>
          <p:cNvSpPr>
            <a:spLocks noGrp="1"/>
          </p:cNvSpPr>
          <p:nvPr>
            <p:ph type="title"/>
          </p:nvPr>
        </p:nvSpPr>
        <p:spPr/>
        <p:txBody>
          <a:bodyPr/>
          <a:lstStyle/>
          <a:p>
            <a:r>
              <a:rPr lang="en-US" dirty="0"/>
              <a:t>Complex type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4B9FB7-6F23-2646-BE05-39C83A6B8B0D}"/>
                  </a:ext>
                </a:extLst>
              </p:cNvPr>
              <p:cNvSpPr>
                <a:spLocks noGrp="1"/>
              </p:cNvSpPr>
              <p:nvPr>
                <p:ph idx="1"/>
              </p:nvPr>
            </p:nvSpPr>
            <p:spPr/>
            <p:txBody>
              <a:bodyPr/>
              <a:lstStyle/>
              <a:p>
                <a:r>
                  <a:rPr lang="en-US" dirty="0"/>
                  <a:t>Complex numbers contain a real and imaginary part.  Imaginary numbers are real multiples of the imaginary unit (the square root of -1), often written </a:t>
                </a:r>
                <a:r>
                  <a:rPr lang="en-US" dirty="0" err="1"/>
                  <a:t>i</a:t>
                </a:r>
                <a:r>
                  <a:rPr lang="en-US" dirty="0"/>
                  <a:t> in mathematics or j in engineering.</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a14:m>
                <a:endParaRPr lang="en-US" dirty="0"/>
              </a:p>
              <a:p>
                <a:r>
                  <a:rPr lang="en-US" dirty="0"/>
                  <a:t>Expression: 1+3j (python),  1+3i (R)</a:t>
                </a:r>
              </a:p>
              <a:p>
                <a:r>
                  <a:rPr lang="en-US" dirty="0"/>
                  <a:t>1 is the real part and 3j/3i is the imaginary part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644B9FB7-6F23-2646-BE05-39C83A6B8B0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388251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Complex type in R</a:t>
            </a:r>
          </a:p>
        </p:txBody>
      </p:sp>
      <p:sp>
        <p:nvSpPr>
          <p:cNvPr id="3" name="内容占位符 2"/>
          <p:cNvSpPr>
            <a:spLocks noGrp="1"/>
          </p:cNvSpPr>
          <p:nvPr>
            <p:ph idx="1"/>
          </p:nvPr>
        </p:nvSpPr>
        <p:spPr/>
        <p:txBody>
          <a:bodyPr>
            <a:normAutofit lnSpcReduction="10000"/>
          </a:bodyPr>
          <a:lstStyle/>
          <a:p>
            <a:r>
              <a:rPr lang="en-US" dirty="0"/>
              <a:t>&gt; z = 1+2i</a:t>
            </a:r>
          </a:p>
          <a:p>
            <a:r>
              <a:rPr lang="en-US" dirty="0"/>
              <a:t>&gt; class(z)</a:t>
            </a:r>
          </a:p>
          <a:p>
            <a:r>
              <a:rPr lang="en-US" dirty="0"/>
              <a:t>[1] “complex”</a:t>
            </a:r>
          </a:p>
          <a:p>
            <a:r>
              <a:rPr lang="en-US" dirty="0"/>
              <a:t>&gt;</a:t>
            </a:r>
            <a:r>
              <a:rPr lang="en-US" dirty="0" err="1"/>
              <a:t>sqrt</a:t>
            </a:r>
            <a:r>
              <a:rPr lang="en-US" dirty="0"/>
              <a:t>(-1)   #square root of -1</a:t>
            </a:r>
          </a:p>
          <a:p>
            <a:r>
              <a:rPr lang="en-US" dirty="0"/>
              <a:t>[1] </a:t>
            </a:r>
            <a:r>
              <a:rPr lang="en-US" dirty="0" err="1"/>
              <a:t>NaN</a:t>
            </a:r>
            <a:endParaRPr lang="en-US" dirty="0"/>
          </a:p>
          <a:p>
            <a:r>
              <a:rPr lang="en-US" dirty="0"/>
              <a:t>&gt; </a:t>
            </a:r>
            <a:r>
              <a:rPr lang="en-US" dirty="0" err="1"/>
              <a:t>sqrt</a:t>
            </a:r>
            <a:r>
              <a:rPr lang="en-US" dirty="0"/>
              <a:t>(-1+0i)</a:t>
            </a:r>
          </a:p>
          <a:p>
            <a:r>
              <a:rPr lang="en-US" dirty="0"/>
              <a:t>[1] 0+1i</a:t>
            </a:r>
          </a:p>
          <a:p>
            <a:r>
              <a:rPr lang="en-US" dirty="0"/>
              <a:t>&gt; </a:t>
            </a:r>
            <a:r>
              <a:rPr lang="en-US" dirty="0" err="1"/>
              <a:t>sqrt</a:t>
            </a:r>
            <a:r>
              <a:rPr lang="en-US" dirty="0"/>
              <a:t>(</a:t>
            </a:r>
            <a:r>
              <a:rPr lang="en-US" dirty="0" err="1"/>
              <a:t>as.complex</a:t>
            </a:r>
            <a:r>
              <a:rPr lang="en-US" dirty="0"/>
              <a:t>(-1))</a:t>
            </a:r>
          </a:p>
          <a:p>
            <a:r>
              <a:rPr lang="en-US" dirty="0"/>
              <a:t>[1] 0+1i</a:t>
            </a:r>
          </a:p>
        </p:txBody>
      </p:sp>
    </p:spTree>
    <p:extLst>
      <p:ext uri="{BB962C8B-B14F-4D97-AF65-F5344CB8AC3E}">
        <p14:creationId xmlns:p14="http://schemas.microsoft.com/office/powerpoint/2010/main" val="583433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Character types</a:t>
            </a:r>
          </a:p>
        </p:txBody>
      </p:sp>
      <p:sp>
        <p:nvSpPr>
          <p:cNvPr id="3" name="内容占位符 2"/>
          <p:cNvSpPr>
            <a:spLocks noGrp="1"/>
          </p:cNvSpPr>
          <p:nvPr>
            <p:ph idx="1"/>
          </p:nvPr>
        </p:nvSpPr>
        <p:spPr/>
        <p:txBody>
          <a:bodyPr/>
          <a:lstStyle/>
          <a:p>
            <a:r>
              <a:rPr lang="en-US" dirty="0"/>
              <a:t>Character types represent string values.</a:t>
            </a:r>
          </a:p>
          <a:p>
            <a:r>
              <a:rPr lang="en-US" dirty="0"/>
              <a:t>S</a:t>
            </a:r>
            <a:r>
              <a:rPr lang="en-US" altLang="zh-CN" dirty="0"/>
              <a:t>tring values is different from previous types. In string values, we can include numeric numbers, letters, or special characters like ‘+’, ‘:’,… anything you can get from a keyboard.</a:t>
            </a:r>
          </a:p>
          <a:p>
            <a:r>
              <a:rPr lang="en-US" dirty="0"/>
              <a:t>Example character types</a:t>
            </a:r>
          </a:p>
          <a:p>
            <a:pPr lvl="1"/>
            <a:r>
              <a:rPr lang="en-US" dirty="0"/>
              <a:t>“</a:t>
            </a:r>
            <a:r>
              <a:rPr lang="en-US" dirty="0" err="1"/>
              <a:t>aabbcc’aabbcc</a:t>
            </a:r>
            <a:r>
              <a:rPr lang="en-US" dirty="0"/>
              <a:t>’_”</a:t>
            </a:r>
          </a:p>
          <a:p>
            <a:pPr lvl="1"/>
            <a:r>
              <a:rPr lang="en-US" dirty="0"/>
              <a:t>“1234    “</a:t>
            </a:r>
          </a:p>
          <a:p>
            <a:pPr lvl="1"/>
            <a:r>
              <a:rPr lang="en-US" dirty="0"/>
              <a:t>Please notice that there are spaces after ‘4’ on above string values.</a:t>
            </a:r>
          </a:p>
        </p:txBody>
      </p:sp>
    </p:spTree>
    <p:extLst>
      <p:ext uri="{BB962C8B-B14F-4D97-AF65-F5344CB8AC3E}">
        <p14:creationId xmlns:p14="http://schemas.microsoft.com/office/powerpoint/2010/main" val="2645539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64F8-8816-8046-9708-459DCD119FD2}"/>
              </a:ext>
            </a:extLst>
          </p:cNvPr>
          <p:cNvSpPr>
            <a:spLocks noGrp="1"/>
          </p:cNvSpPr>
          <p:nvPr>
            <p:ph type="title"/>
          </p:nvPr>
        </p:nvSpPr>
        <p:spPr/>
        <p:txBody>
          <a:bodyPr/>
          <a:lstStyle/>
          <a:p>
            <a:r>
              <a:rPr lang="en-US" dirty="0"/>
              <a:t>Installing</a:t>
            </a:r>
          </a:p>
        </p:txBody>
      </p:sp>
      <p:sp>
        <p:nvSpPr>
          <p:cNvPr id="3" name="Content Placeholder 2">
            <a:extLst>
              <a:ext uri="{FF2B5EF4-FFF2-40B4-BE49-F238E27FC236}">
                <a16:creationId xmlns:a16="http://schemas.microsoft.com/office/drawing/2014/main" id="{63916DE5-BDC1-FE46-AB2A-BBACED2130E1}"/>
              </a:ext>
            </a:extLst>
          </p:cNvPr>
          <p:cNvSpPr>
            <a:spLocks noGrp="1"/>
          </p:cNvSpPr>
          <p:nvPr>
            <p:ph idx="1"/>
          </p:nvPr>
        </p:nvSpPr>
        <p:spPr/>
        <p:txBody>
          <a:bodyPr/>
          <a:lstStyle/>
          <a:p>
            <a:endParaRPr lang="en-US" sz="3600" dirty="0">
              <a:hlinkClick r:id="rId2">
                <a:extLst>
                  <a:ext uri="{A12FA001-AC4F-418D-AE19-62706E023703}">
                    <ahyp:hlinkClr xmlns:ahyp="http://schemas.microsoft.com/office/drawing/2018/hyperlinkcolor" val="tx"/>
                  </a:ext>
                </a:extLst>
              </a:hlinkClick>
            </a:endParaRPr>
          </a:p>
          <a:p>
            <a:r>
              <a:rPr lang="en-US" sz="3600" dirty="0" err="1"/>
              <a:t>Rstudio</a:t>
            </a:r>
            <a:endParaRPr lang="en-US" sz="3600" dirty="0"/>
          </a:p>
          <a:p>
            <a:r>
              <a:rPr lang="en-US" dirty="0"/>
              <a:t>https://</a:t>
            </a:r>
            <a:r>
              <a:rPr lang="en-US" dirty="0" err="1"/>
              <a:t>www.rstudio.com</a:t>
            </a:r>
            <a:r>
              <a:rPr lang="en-US" dirty="0"/>
              <a:t>/products/</a:t>
            </a:r>
            <a:r>
              <a:rPr lang="en-US" dirty="0" err="1"/>
              <a:t>rstudio</a:t>
            </a:r>
            <a:r>
              <a:rPr lang="en-US" dirty="0"/>
              <a:t>/download/#download</a:t>
            </a:r>
          </a:p>
          <a:p>
            <a:r>
              <a:rPr lang="en-US" sz="3600" dirty="0"/>
              <a:t>(Or with) Anaconda </a:t>
            </a:r>
          </a:p>
          <a:p>
            <a:r>
              <a:rPr lang="en-US" dirty="0"/>
              <a:t> </a:t>
            </a:r>
            <a:r>
              <a:rPr lang="en-US" dirty="0">
                <a:hlinkClick r:id="rId3"/>
              </a:rPr>
              <a:t>https://docs.anaconda.com/anaconda/install/</a:t>
            </a:r>
            <a:endParaRPr lang="en-US" dirty="0"/>
          </a:p>
          <a:p>
            <a:endParaRPr lang="en-US" dirty="0"/>
          </a:p>
        </p:txBody>
      </p:sp>
      <p:pic>
        <p:nvPicPr>
          <p:cNvPr id="4" name="Picture 3">
            <a:extLst>
              <a:ext uri="{FF2B5EF4-FFF2-40B4-BE49-F238E27FC236}">
                <a16:creationId xmlns:a16="http://schemas.microsoft.com/office/drawing/2014/main" id="{84B2EB8A-1094-D84E-8363-3455428A342D}"/>
              </a:ext>
            </a:extLst>
          </p:cNvPr>
          <p:cNvPicPr>
            <a:picLocks noChangeAspect="1"/>
          </p:cNvPicPr>
          <p:nvPr/>
        </p:nvPicPr>
        <p:blipFill>
          <a:blip r:embed="rId4"/>
          <a:stretch>
            <a:fillRect/>
          </a:stretch>
        </p:blipFill>
        <p:spPr>
          <a:xfrm>
            <a:off x="3154629" y="305206"/>
            <a:ext cx="2652403" cy="1385482"/>
          </a:xfrm>
          <a:prstGeom prst="rect">
            <a:avLst/>
          </a:prstGeom>
        </p:spPr>
      </p:pic>
      <p:pic>
        <p:nvPicPr>
          <p:cNvPr id="5" name="Picture 4">
            <a:extLst>
              <a:ext uri="{FF2B5EF4-FFF2-40B4-BE49-F238E27FC236}">
                <a16:creationId xmlns:a16="http://schemas.microsoft.com/office/drawing/2014/main" id="{C951D9DB-779C-164C-B50B-9187A8B083FB}"/>
              </a:ext>
            </a:extLst>
          </p:cNvPr>
          <p:cNvPicPr>
            <a:picLocks noChangeAspect="1"/>
          </p:cNvPicPr>
          <p:nvPr/>
        </p:nvPicPr>
        <p:blipFill>
          <a:blip r:embed="rId5"/>
          <a:stretch>
            <a:fillRect/>
          </a:stretch>
        </p:blipFill>
        <p:spPr>
          <a:xfrm>
            <a:off x="5528129" y="365125"/>
            <a:ext cx="1608941" cy="1604898"/>
          </a:xfrm>
          <a:prstGeom prst="rect">
            <a:avLst/>
          </a:prstGeom>
        </p:spPr>
      </p:pic>
    </p:spTree>
    <p:extLst>
      <p:ext uri="{BB962C8B-B14F-4D97-AF65-F5344CB8AC3E}">
        <p14:creationId xmlns:p14="http://schemas.microsoft.com/office/powerpoint/2010/main" val="1152807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Character in R</a:t>
            </a:r>
          </a:p>
        </p:txBody>
      </p:sp>
      <p:sp>
        <p:nvSpPr>
          <p:cNvPr id="3" name="内容占位符 2"/>
          <p:cNvSpPr>
            <a:spLocks noGrp="1"/>
          </p:cNvSpPr>
          <p:nvPr>
            <p:ph idx="1"/>
          </p:nvPr>
        </p:nvSpPr>
        <p:spPr/>
        <p:txBody>
          <a:bodyPr/>
          <a:lstStyle/>
          <a:p>
            <a:r>
              <a:rPr lang="en-US" dirty="0"/>
              <a:t>&gt; x = </a:t>
            </a:r>
            <a:r>
              <a:rPr lang="en-US" dirty="0" err="1"/>
              <a:t>as.character</a:t>
            </a:r>
            <a:r>
              <a:rPr lang="en-US" dirty="0"/>
              <a:t>(3.14)</a:t>
            </a:r>
          </a:p>
          <a:p>
            <a:r>
              <a:rPr lang="en-US" dirty="0"/>
              <a:t>&gt; x</a:t>
            </a:r>
          </a:p>
          <a:p>
            <a:r>
              <a:rPr lang="en-US" dirty="0"/>
              <a:t>&gt; class(x)</a:t>
            </a:r>
          </a:p>
          <a:p>
            <a:pPr marL="0" indent="0">
              <a:buNone/>
            </a:pPr>
            <a:r>
              <a:rPr lang="en-US" dirty="0"/>
              <a:t>[1] “character”</a:t>
            </a:r>
          </a:p>
          <a:p>
            <a:r>
              <a:rPr lang="en-US" dirty="0"/>
              <a:t>Two character values can be concatenated together.</a:t>
            </a:r>
          </a:p>
          <a:p>
            <a:r>
              <a:rPr lang="en-US" dirty="0"/>
              <a:t>&gt; </a:t>
            </a:r>
            <a:r>
              <a:rPr lang="en-US" dirty="0" err="1"/>
              <a:t>fname</a:t>
            </a:r>
            <a:r>
              <a:rPr lang="en-US" dirty="0"/>
              <a:t> = “Joe”; </a:t>
            </a:r>
            <a:r>
              <a:rPr lang="en-US" dirty="0" err="1"/>
              <a:t>lname</a:t>
            </a:r>
            <a:r>
              <a:rPr lang="en-US" dirty="0"/>
              <a:t> = “Smith”</a:t>
            </a:r>
          </a:p>
          <a:p>
            <a:r>
              <a:rPr lang="en-US" dirty="0"/>
              <a:t>&gt; paste(</a:t>
            </a:r>
            <a:r>
              <a:rPr lang="en-US" dirty="0" err="1"/>
              <a:t>fname</a:t>
            </a:r>
            <a:r>
              <a:rPr lang="en-US" dirty="0"/>
              <a:t>, </a:t>
            </a:r>
            <a:r>
              <a:rPr lang="en-US" dirty="0" err="1"/>
              <a:t>lname</a:t>
            </a:r>
            <a:r>
              <a:rPr lang="en-US" dirty="0"/>
              <a:t>)</a:t>
            </a:r>
          </a:p>
          <a:p>
            <a:pPr marL="0" indent="0">
              <a:buNone/>
            </a:pPr>
            <a:r>
              <a:rPr lang="en-US" dirty="0"/>
              <a:t>[1] “Joe Smith”</a:t>
            </a:r>
          </a:p>
        </p:txBody>
      </p:sp>
    </p:spTree>
    <p:extLst>
      <p:ext uri="{BB962C8B-B14F-4D97-AF65-F5344CB8AC3E}">
        <p14:creationId xmlns:p14="http://schemas.microsoft.com/office/powerpoint/2010/main" val="2459623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a:t>
            </a:r>
            <a:r>
              <a:rPr lang="en-US" altLang="zh-CN" dirty="0"/>
              <a:t>haracter in R</a:t>
            </a:r>
            <a:endParaRPr lang="en-US" dirty="0"/>
          </a:p>
        </p:txBody>
      </p:sp>
      <p:sp>
        <p:nvSpPr>
          <p:cNvPr id="3" name="内容占位符 2"/>
          <p:cNvSpPr>
            <a:spLocks noGrp="1"/>
          </p:cNvSpPr>
          <p:nvPr>
            <p:ph idx="1"/>
          </p:nvPr>
        </p:nvSpPr>
        <p:spPr/>
        <p:txBody>
          <a:bodyPr>
            <a:normAutofit/>
          </a:bodyPr>
          <a:lstStyle/>
          <a:p>
            <a:r>
              <a:rPr lang="en-US" dirty="0"/>
              <a:t>One important thing to notice is that the index of R starts from 1 rather than 0.</a:t>
            </a:r>
          </a:p>
          <a:p>
            <a:r>
              <a:rPr lang="en-US" dirty="0"/>
              <a:t>To extract a substring from a string. (get one consecutive part of this string)</a:t>
            </a:r>
          </a:p>
          <a:p>
            <a:r>
              <a:rPr lang="en-US" dirty="0"/>
              <a:t>&gt; </a:t>
            </a:r>
            <a:r>
              <a:rPr lang="en-US" dirty="0" err="1"/>
              <a:t>substr</a:t>
            </a:r>
            <a:r>
              <a:rPr lang="en-US" dirty="0"/>
              <a:t>(“hello world”, start = 7, stop=11) </a:t>
            </a:r>
          </a:p>
          <a:p>
            <a:r>
              <a:rPr lang="en-US" dirty="0"/>
              <a:t>[1] “world”</a:t>
            </a:r>
          </a:p>
          <a:p>
            <a:r>
              <a:rPr lang="en-US" dirty="0"/>
              <a:t>Replace some substring in a string.</a:t>
            </a:r>
          </a:p>
          <a:p>
            <a:r>
              <a:rPr lang="en-US" dirty="0"/>
              <a:t>&gt; sub(“world”, “data”, “hello world”)</a:t>
            </a:r>
          </a:p>
          <a:p>
            <a:r>
              <a:rPr lang="en-US" dirty="0"/>
              <a:t>[1] “hello data”</a:t>
            </a:r>
          </a:p>
        </p:txBody>
      </p:sp>
    </p:spTree>
    <p:extLst>
      <p:ext uri="{BB962C8B-B14F-4D97-AF65-F5344CB8AC3E}">
        <p14:creationId xmlns:p14="http://schemas.microsoft.com/office/powerpoint/2010/main" val="2517556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Credit</a:t>
            </a:r>
          </a:p>
        </p:txBody>
      </p:sp>
      <p:sp>
        <p:nvSpPr>
          <p:cNvPr id="3" name="内容占位符 2"/>
          <p:cNvSpPr>
            <a:spLocks noGrp="1"/>
          </p:cNvSpPr>
          <p:nvPr>
            <p:ph idx="1"/>
          </p:nvPr>
        </p:nvSpPr>
        <p:spPr/>
        <p:txBody>
          <a:bodyPr/>
          <a:lstStyle/>
          <a:p>
            <a:r>
              <a:rPr lang="en-US" dirty="0">
                <a:hlinkClick r:id="rId2"/>
              </a:rPr>
              <a:t>http://www.r-tutor.com/r-introduction/basic-data-types/</a:t>
            </a:r>
            <a:endParaRPr lang="en-US" dirty="0"/>
          </a:p>
          <a:p>
            <a:r>
              <a:rPr lang="en-US" dirty="0">
                <a:hlinkClick r:id="rId3"/>
              </a:rPr>
              <a:t>https://realpython.com/python-data-types/</a:t>
            </a:r>
            <a:endParaRPr lang="en-US" dirty="0"/>
          </a:p>
          <a:p>
            <a:r>
              <a:rPr lang="en-US" dirty="0">
                <a:hlinkClick r:id="rId4"/>
              </a:rPr>
              <a:t>https://thomas-cokelaer.info/tutorials/python/boolean.html</a:t>
            </a:r>
            <a:endParaRPr lang="en-US" dirty="0"/>
          </a:p>
          <a:p>
            <a:endParaRPr lang="en-US" dirty="0"/>
          </a:p>
          <a:p>
            <a:endParaRPr lang="en-US" dirty="0"/>
          </a:p>
        </p:txBody>
      </p:sp>
    </p:spTree>
    <p:extLst>
      <p:ext uri="{BB962C8B-B14F-4D97-AF65-F5344CB8AC3E}">
        <p14:creationId xmlns:p14="http://schemas.microsoft.com/office/powerpoint/2010/main" val="3625634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B858-4432-B34F-B070-27A0C2BFF1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C1D58-793D-CE41-BAB7-CDE2B79B9D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9238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4ADA-EE86-C44C-99C8-B5EACEDF0D9D}"/>
              </a:ext>
            </a:extLst>
          </p:cNvPr>
          <p:cNvSpPr>
            <a:spLocks noGrp="1"/>
          </p:cNvSpPr>
          <p:nvPr>
            <p:ph type="title"/>
          </p:nvPr>
        </p:nvSpPr>
        <p:spPr/>
        <p:txBody>
          <a:bodyPr/>
          <a:lstStyle/>
          <a:p>
            <a:r>
              <a:rPr lang="en-US" dirty="0"/>
              <a:t>Data Types in R</a:t>
            </a:r>
          </a:p>
        </p:txBody>
      </p:sp>
      <p:sp>
        <p:nvSpPr>
          <p:cNvPr id="3" name="Content Placeholder 2">
            <a:extLst>
              <a:ext uri="{FF2B5EF4-FFF2-40B4-BE49-F238E27FC236}">
                <a16:creationId xmlns:a16="http://schemas.microsoft.com/office/drawing/2014/main" id="{267A8C13-2F5F-494B-8FAC-3390977502E1}"/>
              </a:ext>
            </a:extLst>
          </p:cNvPr>
          <p:cNvSpPr>
            <a:spLocks noGrp="1"/>
          </p:cNvSpPr>
          <p:nvPr>
            <p:ph idx="1"/>
          </p:nvPr>
        </p:nvSpPr>
        <p:spPr/>
        <p:txBody>
          <a:bodyPr>
            <a:normAutofit fontScale="85000" lnSpcReduction="20000"/>
          </a:bodyPr>
          <a:lstStyle/>
          <a:p>
            <a:r>
              <a:rPr lang="en-US" dirty="0"/>
              <a:t>Vectors</a:t>
            </a:r>
          </a:p>
          <a:p>
            <a:pPr marL="457200" lvl="1" indent="0">
              <a:buNone/>
            </a:pPr>
            <a:r>
              <a:rPr lang="en-US" dirty="0"/>
              <a:t>All elements must be the same type(mode)</a:t>
            </a:r>
          </a:p>
          <a:p>
            <a:r>
              <a:rPr lang="en-US" dirty="0"/>
              <a:t>Scalars</a:t>
            </a:r>
          </a:p>
          <a:p>
            <a:pPr marL="457200" lvl="1" indent="0">
              <a:buNone/>
            </a:pPr>
            <a:r>
              <a:rPr lang="en-US" dirty="0"/>
              <a:t>Treated as one-element vectors in R</a:t>
            </a:r>
          </a:p>
          <a:p>
            <a:r>
              <a:rPr lang="en-US" dirty="0"/>
              <a:t>Matrices</a:t>
            </a:r>
          </a:p>
          <a:p>
            <a:pPr marL="457200" lvl="1" indent="0">
              <a:buNone/>
            </a:pPr>
            <a:r>
              <a:rPr lang="en-US" dirty="0"/>
              <a:t>An array (rows and columns) of values</a:t>
            </a:r>
          </a:p>
          <a:p>
            <a:pPr marL="457200" lvl="1" indent="0">
              <a:buNone/>
            </a:pPr>
            <a:r>
              <a:rPr lang="en-US" dirty="0"/>
              <a:t>All values must be the same type(mode)</a:t>
            </a:r>
          </a:p>
          <a:p>
            <a:r>
              <a:rPr lang="en-US" dirty="0"/>
              <a:t>Arrays</a:t>
            </a:r>
          </a:p>
          <a:p>
            <a:pPr marL="457200" lvl="1" indent="0">
              <a:buNone/>
            </a:pPr>
            <a:r>
              <a:rPr lang="en-US" dirty="0"/>
              <a:t>Similar to matrices, but with more than two dimensions</a:t>
            </a:r>
          </a:p>
          <a:p>
            <a:r>
              <a:rPr lang="en-US" dirty="0"/>
              <a:t>Lists</a:t>
            </a:r>
          </a:p>
          <a:p>
            <a:pPr marL="457200" lvl="1" indent="0">
              <a:buNone/>
            </a:pPr>
            <a:r>
              <a:rPr lang="en-US" dirty="0"/>
              <a:t>Like a vector, but elements can be of different modes</a:t>
            </a:r>
          </a:p>
          <a:p>
            <a:r>
              <a:rPr lang="en-US" dirty="0"/>
              <a:t>Data frames</a:t>
            </a:r>
          </a:p>
          <a:p>
            <a:pPr marL="457200" lvl="1" indent="0">
              <a:buNone/>
            </a:pPr>
            <a:r>
              <a:rPr lang="en-US" dirty="0"/>
              <a:t>Like a matrix, but elements can be of different modes</a:t>
            </a:r>
          </a:p>
          <a:p>
            <a:pPr marL="0" indent="0">
              <a:buNone/>
            </a:pPr>
            <a:endParaRPr lang="en-US" dirty="0"/>
          </a:p>
        </p:txBody>
      </p:sp>
    </p:spTree>
    <p:extLst>
      <p:ext uri="{BB962C8B-B14F-4D97-AF65-F5344CB8AC3E}">
        <p14:creationId xmlns:p14="http://schemas.microsoft.com/office/powerpoint/2010/main" val="2700892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FE7E-861C-E94E-93B9-7F1644ACF698}"/>
              </a:ext>
            </a:extLst>
          </p:cNvPr>
          <p:cNvSpPr>
            <a:spLocks noGrp="1"/>
          </p:cNvSpPr>
          <p:nvPr>
            <p:ph type="title"/>
          </p:nvPr>
        </p:nvSpPr>
        <p:spPr/>
        <p:txBody>
          <a:bodyPr/>
          <a:lstStyle/>
          <a:p>
            <a:r>
              <a:rPr lang="en-US" dirty="0"/>
              <a:t>Data frame</a:t>
            </a:r>
          </a:p>
        </p:txBody>
      </p:sp>
      <p:sp>
        <p:nvSpPr>
          <p:cNvPr id="3" name="Content Placeholder 2">
            <a:extLst>
              <a:ext uri="{FF2B5EF4-FFF2-40B4-BE49-F238E27FC236}">
                <a16:creationId xmlns:a16="http://schemas.microsoft.com/office/drawing/2014/main" id="{D69E065E-F5ED-3B42-B354-B213C7123867}"/>
              </a:ext>
            </a:extLst>
          </p:cNvPr>
          <p:cNvSpPr>
            <a:spLocks noGrp="1"/>
          </p:cNvSpPr>
          <p:nvPr>
            <p:ph idx="1"/>
          </p:nvPr>
        </p:nvSpPr>
        <p:spPr/>
        <p:txBody>
          <a:bodyPr/>
          <a:lstStyle/>
          <a:p>
            <a:r>
              <a:rPr lang="en-US" dirty="0"/>
              <a:t>Data frame as a way to store data in rectangular grids that can easily be overviewed. </a:t>
            </a:r>
          </a:p>
          <a:p>
            <a:r>
              <a:rPr lang="en-US" dirty="0"/>
              <a:t>Each row of these grids corresponds to measurements or values of an instance, while each column is a vector containing data for a specific variable. This means that a data frame’s rows do not need to contain, but can contain, the same type of values: they can be numeric, character, logical, etc.</a:t>
            </a:r>
          </a:p>
        </p:txBody>
      </p:sp>
    </p:spTree>
    <p:extLst>
      <p:ext uri="{BB962C8B-B14F-4D97-AF65-F5344CB8AC3E}">
        <p14:creationId xmlns:p14="http://schemas.microsoft.com/office/powerpoint/2010/main" val="767289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FF0E-45A9-C240-9AA2-0733AE06AFD7}"/>
              </a:ext>
            </a:extLst>
          </p:cNvPr>
          <p:cNvSpPr>
            <a:spLocks noGrp="1"/>
          </p:cNvSpPr>
          <p:nvPr>
            <p:ph type="title"/>
          </p:nvPr>
        </p:nvSpPr>
        <p:spPr/>
        <p:txBody>
          <a:bodyPr/>
          <a:lstStyle/>
          <a:p>
            <a:r>
              <a:rPr lang="en-US"/>
              <a:t>Code Examples</a:t>
            </a:r>
          </a:p>
        </p:txBody>
      </p:sp>
      <p:sp>
        <p:nvSpPr>
          <p:cNvPr id="3" name="Content Placeholder 2">
            <a:extLst>
              <a:ext uri="{FF2B5EF4-FFF2-40B4-BE49-F238E27FC236}">
                <a16:creationId xmlns:a16="http://schemas.microsoft.com/office/drawing/2014/main" id="{06A1CF6B-9E06-6546-B376-C49FB82EC3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1532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FA9A-B30A-AB48-AF0A-35B3511721FF}"/>
              </a:ext>
            </a:extLst>
          </p:cNvPr>
          <p:cNvSpPr>
            <a:spLocks noGrp="1"/>
          </p:cNvSpPr>
          <p:nvPr>
            <p:ph type="ctrTitle"/>
          </p:nvPr>
        </p:nvSpPr>
        <p:spPr/>
        <p:txBody>
          <a:bodyPr/>
          <a:lstStyle/>
          <a:p>
            <a:r>
              <a:rPr lang="en-US" dirty="0"/>
              <a:t>Plot in R</a:t>
            </a:r>
          </a:p>
        </p:txBody>
      </p:sp>
      <p:sp>
        <p:nvSpPr>
          <p:cNvPr id="3" name="Subtitle 2">
            <a:extLst>
              <a:ext uri="{FF2B5EF4-FFF2-40B4-BE49-F238E27FC236}">
                <a16:creationId xmlns:a16="http://schemas.microsoft.com/office/drawing/2014/main" id="{CB5E6B67-2AA8-0D44-BA46-514A36057789}"/>
              </a:ext>
            </a:extLst>
          </p:cNvPr>
          <p:cNvSpPr>
            <a:spLocks noGrp="1"/>
          </p:cNvSpPr>
          <p:nvPr>
            <p:ph type="subTitle" idx="1"/>
          </p:nvPr>
        </p:nvSpPr>
        <p:spPr/>
        <p:txBody>
          <a:bodyPr/>
          <a:lstStyle/>
          <a:p>
            <a:r>
              <a:rPr lang="en-US" dirty="0" err="1"/>
              <a:t>Haoyu</a:t>
            </a:r>
            <a:r>
              <a:rPr lang="en-US" dirty="0"/>
              <a:t> Zhang</a:t>
            </a:r>
          </a:p>
        </p:txBody>
      </p:sp>
    </p:spTree>
    <p:extLst>
      <p:ext uri="{BB962C8B-B14F-4D97-AF65-F5344CB8AC3E}">
        <p14:creationId xmlns:p14="http://schemas.microsoft.com/office/powerpoint/2010/main" val="1962828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8A478-08C4-2E41-A310-E9FD718C1BA3}"/>
              </a:ext>
            </a:extLst>
          </p:cNvPr>
          <p:cNvPicPr>
            <a:picLocks noChangeAspect="1"/>
          </p:cNvPicPr>
          <p:nvPr/>
        </p:nvPicPr>
        <p:blipFill>
          <a:blip r:embed="rId2"/>
          <a:stretch>
            <a:fillRect/>
          </a:stretch>
        </p:blipFill>
        <p:spPr>
          <a:xfrm>
            <a:off x="0" y="1461976"/>
            <a:ext cx="12192000" cy="3934047"/>
          </a:xfrm>
          <a:prstGeom prst="rect">
            <a:avLst/>
          </a:prstGeom>
        </p:spPr>
      </p:pic>
      <p:sp>
        <p:nvSpPr>
          <p:cNvPr id="2" name="TextBox 1">
            <a:extLst>
              <a:ext uri="{FF2B5EF4-FFF2-40B4-BE49-F238E27FC236}">
                <a16:creationId xmlns:a16="http://schemas.microsoft.com/office/drawing/2014/main" id="{109A846D-EEEB-3144-8F16-034F0E5D83F9}"/>
              </a:ext>
            </a:extLst>
          </p:cNvPr>
          <p:cNvSpPr txBox="1"/>
          <p:nvPr/>
        </p:nvSpPr>
        <p:spPr>
          <a:xfrm>
            <a:off x="736270" y="178130"/>
            <a:ext cx="4372415" cy="1384995"/>
          </a:xfrm>
          <a:prstGeom prst="rect">
            <a:avLst/>
          </a:prstGeom>
          <a:noFill/>
        </p:spPr>
        <p:txBody>
          <a:bodyPr wrap="none" rtlCol="0">
            <a:spAutoFit/>
          </a:bodyPr>
          <a:lstStyle/>
          <a:p>
            <a:r>
              <a:rPr lang="en-US" sz="2800" dirty="0"/>
              <a:t>Take Taxi Data as an example</a:t>
            </a:r>
          </a:p>
          <a:p>
            <a:endParaRPr lang="en-US" sz="2800" dirty="0"/>
          </a:p>
          <a:p>
            <a:r>
              <a:rPr lang="en-US" sz="2800" dirty="0"/>
              <a:t>First, import Data</a:t>
            </a:r>
          </a:p>
        </p:txBody>
      </p:sp>
    </p:spTree>
    <p:extLst>
      <p:ext uri="{BB962C8B-B14F-4D97-AF65-F5344CB8AC3E}">
        <p14:creationId xmlns:p14="http://schemas.microsoft.com/office/powerpoint/2010/main" val="3173045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B63C-9B87-D143-963E-6E960F7B95B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08D7B92-FEA4-0C40-9770-28E00DBB3079}"/>
              </a:ext>
            </a:extLst>
          </p:cNvPr>
          <p:cNvPicPr>
            <a:picLocks noGrp="1" noChangeAspect="1"/>
          </p:cNvPicPr>
          <p:nvPr>
            <p:ph idx="1"/>
          </p:nvPr>
        </p:nvPicPr>
        <p:blipFill>
          <a:blip r:embed="rId2"/>
          <a:stretch>
            <a:fillRect/>
          </a:stretch>
        </p:blipFill>
        <p:spPr>
          <a:xfrm>
            <a:off x="838200" y="709509"/>
            <a:ext cx="10764022" cy="4729389"/>
          </a:xfrm>
          <a:prstGeom prst="rect">
            <a:avLst/>
          </a:prstGeom>
        </p:spPr>
      </p:pic>
    </p:spTree>
    <p:extLst>
      <p:ext uri="{BB962C8B-B14F-4D97-AF65-F5344CB8AC3E}">
        <p14:creationId xmlns:p14="http://schemas.microsoft.com/office/powerpoint/2010/main" val="608107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883669-4F34-4994-B389-3AD1FEE64E98}"/>
              </a:ext>
            </a:extLst>
          </p:cNvPr>
          <p:cNvSpPr txBox="1"/>
          <p:nvPr/>
        </p:nvSpPr>
        <p:spPr>
          <a:xfrm>
            <a:off x="1535838" y="534425"/>
            <a:ext cx="4271196" cy="584775"/>
          </a:xfrm>
          <a:prstGeom prst="rect">
            <a:avLst/>
          </a:prstGeom>
          <a:noFill/>
        </p:spPr>
        <p:txBody>
          <a:bodyPr wrap="square" rtlCol="0">
            <a:spAutoFit/>
          </a:bodyPr>
          <a:lstStyle/>
          <a:p>
            <a:r>
              <a:rPr lang="en-US" altLang="zh-CN" sz="3200" dirty="0"/>
              <a:t>How can we get data?</a:t>
            </a:r>
            <a:endParaRPr lang="zh-CN" altLang="en-US" sz="3200" dirty="0"/>
          </a:p>
        </p:txBody>
      </p:sp>
      <p:sp>
        <p:nvSpPr>
          <p:cNvPr id="3" name="文本框 2">
            <a:extLst>
              <a:ext uri="{FF2B5EF4-FFF2-40B4-BE49-F238E27FC236}">
                <a16:creationId xmlns:a16="http://schemas.microsoft.com/office/drawing/2014/main" id="{80842311-E555-49AB-9599-0D64E9C03937}"/>
              </a:ext>
            </a:extLst>
          </p:cNvPr>
          <p:cNvSpPr txBox="1"/>
          <p:nvPr/>
        </p:nvSpPr>
        <p:spPr>
          <a:xfrm>
            <a:off x="852791" y="2085347"/>
            <a:ext cx="9908486"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Search open datasets</a:t>
            </a:r>
          </a:p>
          <a:p>
            <a:r>
              <a:rPr lang="en-US" altLang="zh-CN" dirty="0"/>
              <a:t>	</a:t>
            </a:r>
            <a:r>
              <a:rPr lang="en-US" altLang="zh-CN" dirty="0">
                <a:hlinkClick r:id="rId2"/>
              </a:rPr>
              <a:t>http://library.columbia.edu</a:t>
            </a:r>
            <a:endParaRPr lang="en-US" altLang="zh-CN" dirty="0"/>
          </a:p>
          <a:p>
            <a:r>
              <a:rPr lang="en-US" altLang="zh-CN" dirty="0"/>
              <a:t>	&gt; Location &gt; Business &amp; Economics Library &gt; Business Databases</a:t>
            </a:r>
          </a:p>
          <a:p>
            <a:r>
              <a:rPr lang="en-US" altLang="zh-CN" dirty="0"/>
              <a:t>	&gt; Services &gt; Digital Data Services &gt; Research Guides / </a:t>
            </a:r>
            <a:r>
              <a:rPr lang="en-US" altLang="zh-CN" dirty="0" err="1"/>
              <a:t>GeoData@Columbia</a:t>
            </a:r>
            <a:r>
              <a:rPr lang="en-US" altLang="zh-CN" dirty="0"/>
              <a:t> /…</a:t>
            </a:r>
          </a:p>
          <a:p>
            <a:endParaRPr lang="en-US" altLang="zh-CN" dirty="0"/>
          </a:p>
          <a:p>
            <a:pPr marL="285750" indent="-285750">
              <a:buFont typeface="Wingdings" panose="05000000000000000000" pitchFamily="2" charset="2"/>
              <a:buChar char="Ø"/>
            </a:pPr>
            <a:r>
              <a:rPr lang="en-US" altLang="zh-CN" dirty="0"/>
              <a:t>Collect</a:t>
            </a:r>
            <a:r>
              <a:rPr lang="zh-CN" altLang="en-US" dirty="0"/>
              <a:t> </a:t>
            </a:r>
            <a:r>
              <a:rPr lang="en-US" altLang="zh-CN" dirty="0"/>
              <a:t>by</a:t>
            </a:r>
            <a:r>
              <a:rPr lang="zh-CN" altLang="en-US" dirty="0"/>
              <a:t> </a:t>
            </a:r>
            <a:r>
              <a:rPr lang="en-US" altLang="zh-CN" dirty="0"/>
              <a:t>ourselves</a:t>
            </a:r>
          </a:p>
          <a:p>
            <a:r>
              <a:rPr lang="en-US" altLang="zh-CN" dirty="0"/>
              <a:t>	Web scraping (upcoming data club events!)</a:t>
            </a:r>
          </a:p>
          <a:p>
            <a:endParaRPr lang="en-US" altLang="zh-CN" dirty="0"/>
          </a:p>
          <a:p>
            <a:pPr marL="285750" indent="-285750">
              <a:buFont typeface="Wingdings" panose="05000000000000000000" pitchFamily="2" charset="2"/>
              <a:buChar char="Ø"/>
            </a:pPr>
            <a:r>
              <a:rPr lang="en-US" altLang="zh-CN" dirty="0"/>
              <a:t>Go to (Wei’s) Consultation Hours!!!</a:t>
            </a:r>
          </a:p>
          <a:p>
            <a:r>
              <a:rPr lang="en-US" altLang="zh-CN" dirty="0"/>
              <a:t>	https://library.columbia.edu/services/research-data-services/schedule.html</a:t>
            </a:r>
          </a:p>
          <a:p>
            <a:r>
              <a:rPr lang="en-US" altLang="zh-CN" dirty="0"/>
              <a:t>	</a:t>
            </a:r>
          </a:p>
        </p:txBody>
      </p:sp>
    </p:spTree>
    <p:extLst>
      <p:ext uri="{BB962C8B-B14F-4D97-AF65-F5344CB8AC3E}">
        <p14:creationId xmlns:p14="http://schemas.microsoft.com/office/powerpoint/2010/main" val="1599508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D7DB0-6E33-6F4E-88A5-B88EAB16BE3B}"/>
              </a:ext>
            </a:extLst>
          </p:cNvPr>
          <p:cNvSpPr>
            <a:spLocks noGrp="1"/>
          </p:cNvSpPr>
          <p:nvPr>
            <p:ph type="title"/>
          </p:nvPr>
        </p:nvSpPr>
        <p:spPr/>
        <p:txBody>
          <a:bodyPr/>
          <a:lstStyle/>
          <a:p>
            <a:r>
              <a:rPr lang="en-US" dirty="0"/>
              <a:t>Bar Plot</a:t>
            </a:r>
          </a:p>
        </p:txBody>
      </p:sp>
      <p:sp>
        <p:nvSpPr>
          <p:cNvPr id="3" name="Content Placeholder 2">
            <a:extLst>
              <a:ext uri="{FF2B5EF4-FFF2-40B4-BE49-F238E27FC236}">
                <a16:creationId xmlns:a16="http://schemas.microsoft.com/office/drawing/2014/main" id="{BE9A026C-737B-3748-ADEB-442B08EE29A5}"/>
              </a:ext>
            </a:extLst>
          </p:cNvPr>
          <p:cNvSpPr>
            <a:spLocks noGrp="1"/>
          </p:cNvSpPr>
          <p:nvPr>
            <p:ph idx="1"/>
          </p:nvPr>
        </p:nvSpPr>
        <p:spPr/>
        <p:txBody>
          <a:bodyPr/>
          <a:lstStyle/>
          <a:p>
            <a:r>
              <a:rPr lang="en-US" dirty="0"/>
              <a:t>Produce a </a:t>
            </a:r>
            <a:r>
              <a:rPr lang="en-US" dirty="0" err="1"/>
              <a:t>bargraph</a:t>
            </a:r>
            <a:r>
              <a:rPr lang="en-US" dirty="0"/>
              <a:t> using </a:t>
            </a:r>
            <a:r>
              <a:rPr lang="en-US" dirty="0" err="1"/>
              <a:t>barplot</a:t>
            </a:r>
            <a:r>
              <a:rPr lang="en-US" dirty="0"/>
              <a:t>(heights, labels) where heights is a vector of values for the heights of each bar and labels is an optional vector of labels for each bar. </a:t>
            </a:r>
          </a:p>
          <a:p>
            <a:endParaRPr lang="en-US" dirty="0"/>
          </a:p>
        </p:txBody>
      </p:sp>
      <p:pic>
        <p:nvPicPr>
          <p:cNvPr id="4" name="Picture 3">
            <a:extLst>
              <a:ext uri="{FF2B5EF4-FFF2-40B4-BE49-F238E27FC236}">
                <a16:creationId xmlns:a16="http://schemas.microsoft.com/office/drawing/2014/main" id="{B569CDEE-6DE2-9A44-9F08-AF8831404BB3}"/>
              </a:ext>
            </a:extLst>
          </p:cNvPr>
          <p:cNvPicPr>
            <a:picLocks noChangeAspect="1"/>
          </p:cNvPicPr>
          <p:nvPr/>
        </p:nvPicPr>
        <p:blipFill>
          <a:blip r:embed="rId2"/>
          <a:stretch>
            <a:fillRect/>
          </a:stretch>
        </p:blipFill>
        <p:spPr>
          <a:xfrm>
            <a:off x="675460" y="3395189"/>
            <a:ext cx="11268592" cy="1485570"/>
          </a:xfrm>
          <a:prstGeom prst="rect">
            <a:avLst/>
          </a:prstGeom>
        </p:spPr>
      </p:pic>
    </p:spTree>
    <p:extLst>
      <p:ext uri="{BB962C8B-B14F-4D97-AF65-F5344CB8AC3E}">
        <p14:creationId xmlns:p14="http://schemas.microsoft.com/office/powerpoint/2010/main" val="96704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AF0C70-909F-834A-8992-C481CC2BE1DD}"/>
              </a:ext>
            </a:extLst>
          </p:cNvPr>
          <p:cNvSpPr>
            <a:spLocks noGrp="1"/>
          </p:cNvSpPr>
          <p:nvPr>
            <p:ph idx="1"/>
          </p:nvPr>
        </p:nvSpPr>
        <p:spPr>
          <a:xfrm>
            <a:off x="814450" y="2015630"/>
            <a:ext cx="10515600" cy="4351338"/>
          </a:xfrm>
        </p:spPr>
        <p:txBody>
          <a:bodyPr/>
          <a:lstStyle/>
          <a:p>
            <a:pPr marL="0" indent="0">
              <a:buNone/>
            </a:pPr>
            <a:r>
              <a:rPr lang="en-US" dirty="0">
                <a:solidFill>
                  <a:schemeClr val="accent1"/>
                </a:solidFill>
              </a:rPr>
              <a:t>&gt;table(</a:t>
            </a:r>
            <a:r>
              <a:rPr lang="en-US" dirty="0" err="1">
                <a:solidFill>
                  <a:schemeClr val="accent1"/>
                </a:solidFill>
              </a:rPr>
              <a:t>data$payment</a:t>
            </a:r>
            <a:r>
              <a:rPr lang="en-US" dirty="0">
                <a:solidFill>
                  <a:schemeClr val="accent1"/>
                </a:solidFill>
              </a:rPr>
              <a:t>)</a:t>
            </a:r>
          </a:p>
          <a:p>
            <a:pPr marL="0" indent="0">
              <a:buNone/>
            </a:pPr>
            <a:r>
              <a:rPr lang="en-US" dirty="0">
                <a:solidFill>
                  <a:schemeClr val="accent1"/>
                </a:solidFill>
              </a:rPr>
              <a:t>&gt;names(table(</a:t>
            </a:r>
            <a:r>
              <a:rPr lang="en-US" dirty="0" err="1">
                <a:solidFill>
                  <a:schemeClr val="accent1"/>
                </a:solidFill>
              </a:rPr>
              <a:t>data$payment</a:t>
            </a:r>
            <a:r>
              <a:rPr lang="en-US" dirty="0">
                <a:solidFill>
                  <a:schemeClr val="accent1"/>
                </a:solidFill>
              </a:rPr>
              <a:t>))</a:t>
            </a:r>
          </a:p>
          <a:p>
            <a:pPr marL="0" indent="0">
              <a:buNone/>
            </a:pPr>
            <a:r>
              <a:rPr lang="en-US" dirty="0">
                <a:solidFill>
                  <a:schemeClr val="accent1"/>
                </a:solidFill>
              </a:rPr>
              <a:t>&gt;levels(</a:t>
            </a:r>
            <a:r>
              <a:rPr lang="en-US" dirty="0" err="1">
                <a:solidFill>
                  <a:schemeClr val="accent1"/>
                </a:solidFill>
              </a:rPr>
              <a:t>data$payment</a:t>
            </a:r>
            <a:r>
              <a:rPr lang="en-US" dirty="0">
                <a:solidFill>
                  <a:schemeClr val="accent1"/>
                </a:solidFill>
              </a:rPr>
              <a:t>)</a:t>
            </a:r>
          </a:p>
        </p:txBody>
      </p:sp>
      <p:pic>
        <p:nvPicPr>
          <p:cNvPr id="4" name="Picture 3">
            <a:extLst>
              <a:ext uri="{FF2B5EF4-FFF2-40B4-BE49-F238E27FC236}">
                <a16:creationId xmlns:a16="http://schemas.microsoft.com/office/drawing/2014/main" id="{DA97B4D1-1EA2-914C-BD3B-253B37219DE2}"/>
              </a:ext>
            </a:extLst>
          </p:cNvPr>
          <p:cNvPicPr>
            <a:picLocks noChangeAspect="1"/>
          </p:cNvPicPr>
          <p:nvPr/>
        </p:nvPicPr>
        <p:blipFill>
          <a:blip r:embed="rId2"/>
          <a:stretch>
            <a:fillRect/>
          </a:stretch>
        </p:blipFill>
        <p:spPr>
          <a:xfrm>
            <a:off x="897577" y="5011588"/>
            <a:ext cx="9075318" cy="998434"/>
          </a:xfrm>
          <a:prstGeom prst="rect">
            <a:avLst/>
          </a:prstGeom>
        </p:spPr>
      </p:pic>
      <p:sp>
        <p:nvSpPr>
          <p:cNvPr id="5" name="Content Placeholder 2">
            <a:extLst>
              <a:ext uri="{FF2B5EF4-FFF2-40B4-BE49-F238E27FC236}">
                <a16:creationId xmlns:a16="http://schemas.microsoft.com/office/drawing/2014/main" id="{BE9A026C-737B-3748-ADEB-442B08EE29A5}"/>
              </a:ext>
            </a:extLst>
          </p:cNvPr>
          <p:cNvSpPr>
            <a:spLocks noGrp="1"/>
          </p:cNvSpPr>
          <p:nvPr/>
        </p:nvSpPr>
        <p:spPr>
          <a:xfrm>
            <a:off x="683821" y="42205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Produce a </a:t>
            </a:r>
            <a:r>
              <a:rPr lang="en-US" dirty="0" err="1"/>
              <a:t>bargraph</a:t>
            </a:r>
            <a:r>
              <a:rPr lang="en-US" dirty="0"/>
              <a:t> using </a:t>
            </a:r>
            <a:r>
              <a:rPr lang="en-US" dirty="0" err="1"/>
              <a:t>barplot</a:t>
            </a:r>
            <a:r>
              <a:rPr lang="en-US" dirty="0"/>
              <a:t>(heights, labels) where heights is a vector of values for the heights of each bar and labels is an optional vector of labels for each bar. </a:t>
            </a:r>
          </a:p>
          <a:p>
            <a:endParaRPr lang="en-US" dirty="0"/>
          </a:p>
        </p:txBody>
      </p:sp>
    </p:spTree>
    <p:extLst>
      <p:ext uri="{BB962C8B-B14F-4D97-AF65-F5344CB8AC3E}">
        <p14:creationId xmlns:p14="http://schemas.microsoft.com/office/powerpoint/2010/main" val="3570722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B083B5-5593-0744-A37A-45485F504CB6}"/>
              </a:ext>
            </a:extLst>
          </p:cNvPr>
          <p:cNvPicPr>
            <a:picLocks noGrp="1" noChangeAspect="1"/>
          </p:cNvPicPr>
          <p:nvPr>
            <p:ph idx="1"/>
          </p:nvPr>
        </p:nvPicPr>
        <p:blipFill>
          <a:blip r:embed="rId2"/>
          <a:stretch>
            <a:fillRect/>
          </a:stretch>
        </p:blipFill>
        <p:spPr>
          <a:xfrm>
            <a:off x="2068614" y="2202110"/>
            <a:ext cx="7080996" cy="4351338"/>
          </a:xfrm>
          <a:prstGeom prst="rect">
            <a:avLst/>
          </a:prstGeom>
        </p:spPr>
      </p:pic>
      <p:sp>
        <p:nvSpPr>
          <p:cNvPr id="2" name="Rectangle 1">
            <a:extLst>
              <a:ext uri="{FF2B5EF4-FFF2-40B4-BE49-F238E27FC236}">
                <a16:creationId xmlns:a16="http://schemas.microsoft.com/office/drawing/2014/main" id="{7EF7241F-19F0-544D-B234-47AE6DC6EB2B}"/>
              </a:ext>
            </a:extLst>
          </p:cNvPr>
          <p:cNvSpPr/>
          <p:nvPr/>
        </p:nvSpPr>
        <p:spPr>
          <a:xfrm>
            <a:off x="1409206" y="742645"/>
            <a:ext cx="8399812" cy="954107"/>
          </a:xfrm>
          <a:prstGeom prst="rect">
            <a:avLst/>
          </a:prstGeom>
        </p:spPr>
        <p:txBody>
          <a:bodyPr wrap="square">
            <a:spAutoFit/>
          </a:bodyPr>
          <a:lstStyle/>
          <a:p>
            <a:r>
              <a:rPr lang="en-US" sz="2800" dirty="0">
                <a:solidFill>
                  <a:schemeClr val="accent1"/>
                </a:solidFill>
              </a:rPr>
              <a:t>&gt;</a:t>
            </a:r>
            <a:r>
              <a:rPr lang="en-US" sz="2800" dirty="0" err="1">
                <a:solidFill>
                  <a:schemeClr val="accent1"/>
                </a:solidFill>
              </a:rPr>
              <a:t>barplot</a:t>
            </a:r>
            <a:r>
              <a:rPr lang="en-US" sz="2800" dirty="0">
                <a:solidFill>
                  <a:schemeClr val="accent1"/>
                </a:solidFill>
              </a:rPr>
              <a:t>(height = table(</a:t>
            </a:r>
            <a:r>
              <a:rPr lang="en-US" sz="2800" dirty="0" err="1">
                <a:solidFill>
                  <a:schemeClr val="accent1"/>
                </a:solidFill>
              </a:rPr>
              <a:t>data$payment</a:t>
            </a:r>
            <a:r>
              <a:rPr lang="en-US" sz="2800" dirty="0">
                <a:solidFill>
                  <a:schemeClr val="accent1"/>
                </a:solidFill>
              </a:rPr>
              <a:t>), </a:t>
            </a:r>
            <a:r>
              <a:rPr lang="en-US" sz="2800" dirty="0" err="1">
                <a:solidFill>
                  <a:schemeClr val="accent1"/>
                </a:solidFill>
              </a:rPr>
              <a:t>names.arg</a:t>
            </a:r>
            <a:r>
              <a:rPr lang="en-US" sz="2800" dirty="0">
                <a:solidFill>
                  <a:schemeClr val="accent1"/>
                </a:solidFill>
              </a:rPr>
              <a:t> = &gt;names(table(</a:t>
            </a:r>
            <a:r>
              <a:rPr lang="en-US" sz="2800" dirty="0" err="1">
                <a:solidFill>
                  <a:schemeClr val="accent1"/>
                </a:solidFill>
              </a:rPr>
              <a:t>data$payment</a:t>
            </a:r>
            <a:r>
              <a:rPr lang="en-US" sz="2800" dirty="0">
                <a:solidFill>
                  <a:schemeClr val="accent1"/>
                </a:solidFill>
              </a:rPr>
              <a:t>)))</a:t>
            </a:r>
          </a:p>
        </p:txBody>
      </p:sp>
    </p:spTree>
    <p:extLst>
      <p:ext uri="{BB962C8B-B14F-4D97-AF65-F5344CB8AC3E}">
        <p14:creationId xmlns:p14="http://schemas.microsoft.com/office/powerpoint/2010/main" val="3183578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6181-5D4F-0D4B-AB93-C33C133B85C3}"/>
              </a:ext>
            </a:extLst>
          </p:cNvPr>
          <p:cNvSpPr>
            <a:spLocks noGrp="1"/>
          </p:cNvSpPr>
          <p:nvPr>
            <p:ph type="title"/>
          </p:nvPr>
        </p:nvSpPr>
        <p:spPr/>
        <p:txBody>
          <a:bodyPr/>
          <a:lstStyle/>
          <a:p>
            <a:r>
              <a:rPr lang="en-US" dirty="0"/>
              <a:t>Histogram in R</a:t>
            </a:r>
          </a:p>
        </p:txBody>
      </p:sp>
      <p:pic>
        <p:nvPicPr>
          <p:cNvPr id="4" name="Content Placeholder 3">
            <a:extLst>
              <a:ext uri="{FF2B5EF4-FFF2-40B4-BE49-F238E27FC236}">
                <a16:creationId xmlns:a16="http://schemas.microsoft.com/office/drawing/2014/main" id="{5D84BCFA-4414-BC4A-B37E-A0CFE3E9D46D}"/>
              </a:ext>
            </a:extLst>
          </p:cNvPr>
          <p:cNvPicPr>
            <a:picLocks noGrp="1" noChangeAspect="1"/>
          </p:cNvPicPr>
          <p:nvPr>
            <p:ph idx="1"/>
          </p:nvPr>
        </p:nvPicPr>
        <p:blipFill>
          <a:blip r:embed="rId2"/>
          <a:stretch>
            <a:fillRect/>
          </a:stretch>
        </p:blipFill>
        <p:spPr>
          <a:xfrm>
            <a:off x="974226" y="1690688"/>
            <a:ext cx="9252078" cy="4360852"/>
          </a:xfrm>
          <a:prstGeom prst="rect">
            <a:avLst/>
          </a:prstGeom>
        </p:spPr>
      </p:pic>
    </p:spTree>
    <p:extLst>
      <p:ext uri="{BB962C8B-B14F-4D97-AF65-F5344CB8AC3E}">
        <p14:creationId xmlns:p14="http://schemas.microsoft.com/office/powerpoint/2010/main" val="500022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E4C1-5EED-8745-8459-8BCF2C1F8692}"/>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11584CF0-1E05-6143-B3E8-4E60059103C8}"/>
              </a:ext>
            </a:extLst>
          </p:cNvPr>
          <p:cNvPicPr>
            <a:picLocks noGrp="1" noChangeAspect="1"/>
          </p:cNvPicPr>
          <p:nvPr>
            <p:ph idx="1"/>
          </p:nvPr>
        </p:nvPicPr>
        <p:blipFill>
          <a:blip r:embed="rId2"/>
          <a:stretch>
            <a:fillRect/>
          </a:stretch>
        </p:blipFill>
        <p:spPr>
          <a:xfrm>
            <a:off x="838200" y="365125"/>
            <a:ext cx="8590808" cy="6262547"/>
          </a:xfrm>
          <a:prstGeom prst="rect">
            <a:avLst/>
          </a:prstGeom>
        </p:spPr>
      </p:pic>
    </p:spTree>
    <p:extLst>
      <p:ext uri="{BB962C8B-B14F-4D97-AF65-F5344CB8AC3E}">
        <p14:creationId xmlns:p14="http://schemas.microsoft.com/office/powerpoint/2010/main" val="1053038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0DCF7-E33B-AC4F-82E9-B1390FC05B4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6B91D2F-9C21-064A-BB75-7ACD40FA44B6}"/>
              </a:ext>
            </a:extLst>
          </p:cNvPr>
          <p:cNvPicPr>
            <a:picLocks noGrp="1" noChangeAspect="1"/>
          </p:cNvPicPr>
          <p:nvPr>
            <p:ph idx="1"/>
          </p:nvPr>
        </p:nvPicPr>
        <p:blipFill>
          <a:blip r:embed="rId2"/>
          <a:stretch>
            <a:fillRect/>
          </a:stretch>
        </p:blipFill>
        <p:spPr>
          <a:xfrm>
            <a:off x="838200" y="365125"/>
            <a:ext cx="9515803" cy="5854485"/>
          </a:xfrm>
          <a:prstGeom prst="rect">
            <a:avLst/>
          </a:prstGeom>
        </p:spPr>
      </p:pic>
    </p:spTree>
    <p:extLst>
      <p:ext uri="{BB962C8B-B14F-4D97-AF65-F5344CB8AC3E}">
        <p14:creationId xmlns:p14="http://schemas.microsoft.com/office/powerpoint/2010/main" val="325804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48C9B-7D61-474B-8CA1-448EE548CE3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7F254C3-AFA7-EE48-979C-709D5BEC7728}"/>
              </a:ext>
            </a:extLst>
          </p:cNvPr>
          <p:cNvPicPr>
            <a:picLocks noGrp="1" noChangeAspect="1"/>
          </p:cNvPicPr>
          <p:nvPr>
            <p:ph idx="1"/>
          </p:nvPr>
        </p:nvPicPr>
        <p:blipFill>
          <a:blip r:embed="rId2"/>
          <a:stretch>
            <a:fillRect/>
          </a:stretch>
        </p:blipFill>
        <p:spPr>
          <a:xfrm>
            <a:off x="838200" y="365125"/>
            <a:ext cx="8038360" cy="6119167"/>
          </a:xfrm>
          <a:prstGeom prst="rect">
            <a:avLst/>
          </a:prstGeom>
        </p:spPr>
      </p:pic>
    </p:spTree>
    <p:extLst>
      <p:ext uri="{BB962C8B-B14F-4D97-AF65-F5344CB8AC3E}">
        <p14:creationId xmlns:p14="http://schemas.microsoft.com/office/powerpoint/2010/main" val="2505173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05C3-4798-2745-A5A0-B9767EBE303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F84EFE9-DABD-2144-9F11-37D4A567F9D3}"/>
              </a:ext>
            </a:extLst>
          </p:cNvPr>
          <p:cNvPicPr>
            <a:picLocks noGrp="1" noChangeAspect="1"/>
          </p:cNvPicPr>
          <p:nvPr>
            <p:ph idx="1"/>
          </p:nvPr>
        </p:nvPicPr>
        <p:blipFill>
          <a:blip r:embed="rId2"/>
          <a:stretch>
            <a:fillRect/>
          </a:stretch>
        </p:blipFill>
        <p:spPr>
          <a:xfrm>
            <a:off x="655486" y="605642"/>
            <a:ext cx="10881028" cy="5330176"/>
          </a:xfrm>
          <a:prstGeom prst="rect">
            <a:avLst/>
          </a:prstGeom>
        </p:spPr>
      </p:pic>
    </p:spTree>
    <p:extLst>
      <p:ext uri="{BB962C8B-B14F-4D97-AF65-F5344CB8AC3E}">
        <p14:creationId xmlns:p14="http://schemas.microsoft.com/office/powerpoint/2010/main" val="3671884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6251-592E-8047-802F-5AE278C0A438}"/>
              </a:ext>
            </a:extLst>
          </p:cNvPr>
          <p:cNvSpPr>
            <a:spLocks noGrp="1"/>
          </p:cNvSpPr>
          <p:nvPr>
            <p:ph type="title"/>
          </p:nvPr>
        </p:nvSpPr>
        <p:spPr/>
        <p:txBody>
          <a:bodyPr/>
          <a:lstStyle/>
          <a:p>
            <a:r>
              <a:rPr lang="en-US" dirty="0"/>
              <a:t>Boxplot in R</a:t>
            </a:r>
          </a:p>
        </p:txBody>
      </p:sp>
      <p:pic>
        <p:nvPicPr>
          <p:cNvPr id="4" name="Content Placeholder 3">
            <a:extLst>
              <a:ext uri="{FF2B5EF4-FFF2-40B4-BE49-F238E27FC236}">
                <a16:creationId xmlns:a16="http://schemas.microsoft.com/office/drawing/2014/main" id="{A75B785D-E9BC-AE42-81FF-97A3D3A9EEE5}"/>
              </a:ext>
            </a:extLst>
          </p:cNvPr>
          <p:cNvPicPr>
            <a:picLocks noGrp="1" noChangeAspect="1"/>
          </p:cNvPicPr>
          <p:nvPr>
            <p:ph idx="1"/>
          </p:nvPr>
        </p:nvPicPr>
        <p:blipFill>
          <a:blip r:embed="rId2"/>
          <a:stretch>
            <a:fillRect/>
          </a:stretch>
        </p:blipFill>
        <p:spPr>
          <a:xfrm>
            <a:off x="838200" y="1588014"/>
            <a:ext cx="9283700" cy="4261130"/>
          </a:xfrm>
          <a:prstGeom prst="rect">
            <a:avLst/>
          </a:prstGeom>
        </p:spPr>
      </p:pic>
    </p:spTree>
    <p:extLst>
      <p:ext uri="{BB962C8B-B14F-4D97-AF65-F5344CB8AC3E}">
        <p14:creationId xmlns:p14="http://schemas.microsoft.com/office/powerpoint/2010/main" val="2497506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91AF3-8EA0-0444-BB00-2EFF985C2011}"/>
              </a:ext>
            </a:extLst>
          </p:cNvPr>
          <p:cNvSpPr>
            <a:spLocks noGrp="1"/>
          </p:cNvSpPr>
          <p:nvPr>
            <p:ph type="title"/>
          </p:nvPr>
        </p:nvSpPr>
        <p:spPr/>
        <p:txBody>
          <a:bodyPr/>
          <a:lstStyle/>
          <a:p>
            <a:r>
              <a:rPr lang="en-US" dirty="0"/>
              <a:t>A quick Example in IRIS</a:t>
            </a:r>
          </a:p>
        </p:txBody>
      </p:sp>
      <p:sp>
        <p:nvSpPr>
          <p:cNvPr id="3" name="Content Placeholder 2">
            <a:extLst>
              <a:ext uri="{FF2B5EF4-FFF2-40B4-BE49-F238E27FC236}">
                <a16:creationId xmlns:a16="http://schemas.microsoft.com/office/drawing/2014/main" id="{348C3204-26E7-8142-9F06-0318DF74B3B2}"/>
              </a:ext>
            </a:extLst>
          </p:cNvPr>
          <p:cNvSpPr>
            <a:spLocks noGrp="1"/>
          </p:cNvSpPr>
          <p:nvPr>
            <p:ph idx="1"/>
          </p:nvPr>
        </p:nvSpPr>
        <p:spPr/>
        <p:txBody>
          <a:bodyPr/>
          <a:lstStyle/>
          <a:p>
            <a:r>
              <a:rPr lang="en-US" dirty="0"/>
              <a:t>&gt;boxplot(</a:t>
            </a:r>
            <a:r>
              <a:rPr lang="en-US" dirty="0" err="1"/>
              <a:t>Sepal.Length~Species</a:t>
            </a:r>
            <a:r>
              <a:rPr lang="en-US" dirty="0"/>
              <a:t>, data = iris, </a:t>
            </a:r>
            <a:r>
              <a:rPr lang="en-US" dirty="0" err="1"/>
              <a:t>xlab</a:t>
            </a:r>
            <a:r>
              <a:rPr lang="en-US" dirty="0"/>
              <a:t> = "species")</a:t>
            </a:r>
          </a:p>
          <a:p>
            <a:endParaRPr lang="en-US" dirty="0"/>
          </a:p>
        </p:txBody>
      </p:sp>
      <p:pic>
        <p:nvPicPr>
          <p:cNvPr id="4" name="Picture 3">
            <a:extLst>
              <a:ext uri="{FF2B5EF4-FFF2-40B4-BE49-F238E27FC236}">
                <a16:creationId xmlns:a16="http://schemas.microsoft.com/office/drawing/2014/main" id="{7627F2C7-FA04-2145-80EA-A4C579062FA4}"/>
              </a:ext>
            </a:extLst>
          </p:cNvPr>
          <p:cNvPicPr>
            <a:picLocks noChangeAspect="1"/>
          </p:cNvPicPr>
          <p:nvPr/>
        </p:nvPicPr>
        <p:blipFill>
          <a:blip r:embed="rId2"/>
          <a:stretch>
            <a:fillRect/>
          </a:stretch>
        </p:blipFill>
        <p:spPr>
          <a:xfrm>
            <a:off x="2170958" y="2353980"/>
            <a:ext cx="7163047" cy="4364813"/>
          </a:xfrm>
          <a:prstGeom prst="rect">
            <a:avLst/>
          </a:prstGeom>
        </p:spPr>
      </p:pic>
    </p:spTree>
    <p:extLst>
      <p:ext uri="{BB962C8B-B14F-4D97-AF65-F5344CB8AC3E}">
        <p14:creationId xmlns:p14="http://schemas.microsoft.com/office/powerpoint/2010/main" val="1454613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3DE11F-20EC-45E5-B4D2-6177C4086358}"/>
              </a:ext>
            </a:extLst>
          </p:cNvPr>
          <p:cNvSpPr txBox="1"/>
          <p:nvPr/>
        </p:nvSpPr>
        <p:spPr>
          <a:xfrm>
            <a:off x="1322774" y="358637"/>
            <a:ext cx="5992426" cy="523220"/>
          </a:xfrm>
          <a:prstGeom prst="rect">
            <a:avLst/>
          </a:prstGeom>
          <a:noFill/>
        </p:spPr>
        <p:txBody>
          <a:bodyPr wrap="square" rtlCol="0">
            <a:spAutoFit/>
          </a:bodyPr>
          <a:lstStyle/>
          <a:p>
            <a:r>
              <a:rPr lang="en-US" altLang="zh-CN" sz="2800" dirty="0"/>
              <a:t>Data formats and methods to import</a:t>
            </a:r>
            <a:endParaRPr lang="zh-CN" altLang="en-US" sz="2800" dirty="0"/>
          </a:p>
        </p:txBody>
      </p:sp>
      <p:sp>
        <p:nvSpPr>
          <p:cNvPr id="5" name="文本框 4">
            <a:extLst>
              <a:ext uri="{FF2B5EF4-FFF2-40B4-BE49-F238E27FC236}">
                <a16:creationId xmlns:a16="http://schemas.microsoft.com/office/drawing/2014/main" id="{B24C2557-3371-4657-87FB-10BB0EA8FD64}"/>
              </a:ext>
            </a:extLst>
          </p:cNvPr>
          <p:cNvSpPr txBox="1"/>
          <p:nvPr/>
        </p:nvSpPr>
        <p:spPr>
          <a:xfrm>
            <a:off x="1226598" y="959385"/>
            <a:ext cx="8157098" cy="535531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Read data into a vector or list from the console or file</a:t>
            </a:r>
          </a:p>
          <a:p>
            <a:r>
              <a:rPr lang="en-US" altLang="zh-CN" dirty="0"/>
              <a:t>	scan()</a:t>
            </a:r>
          </a:p>
          <a:p>
            <a:pPr marL="285750" indent="-285750">
              <a:buFont typeface="Wingdings" panose="05000000000000000000" pitchFamily="2" charset="2"/>
              <a:buChar char="Ø"/>
            </a:pPr>
            <a:r>
              <a:rPr lang="en-US" altLang="zh-CN" dirty="0"/>
              <a:t>Spreadsheet-like data</a:t>
            </a:r>
          </a:p>
          <a:p>
            <a:r>
              <a:rPr lang="en-US" altLang="zh-CN" dirty="0"/>
              <a:t>	</a:t>
            </a:r>
            <a:r>
              <a:rPr lang="en-US" altLang="zh-CN" dirty="0" err="1"/>
              <a:t>read.table</a:t>
            </a:r>
            <a:r>
              <a:rPr lang="en-US" altLang="zh-CN" dirty="0"/>
              <a:t>()</a:t>
            </a:r>
          </a:p>
          <a:p>
            <a:r>
              <a:rPr lang="en-US" altLang="zh-CN" dirty="0"/>
              <a:t>	read.csv()</a:t>
            </a:r>
          </a:p>
          <a:p>
            <a:pPr marL="285750" indent="-285750">
              <a:buFont typeface="Wingdings" panose="05000000000000000000" pitchFamily="2" charset="2"/>
              <a:buChar char="Ø"/>
            </a:pPr>
            <a:r>
              <a:rPr lang="en-US" altLang="zh-CN" dirty="0"/>
              <a:t>Other statistical systems (‘foreign’ package)</a:t>
            </a:r>
          </a:p>
          <a:p>
            <a:pPr lvl="1"/>
            <a:r>
              <a:rPr lang="en-US" altLang="zh-CN" dirty="0"/>
              <a:t>	SAS Transport format (</a:t>
            </a:r>
            <a:r>
              <a:rPr lang="en-US" altLang="zh-CN" dirty="0" err="1"/>
              <a:t>read.xport</a:t>
            </a:r>
            <a:r>
              <a:rPr lang="en-US" altLang="zh-CN" dirty="0"/>
              <a:t>)</a:t>
            </a:r>
          </a:p>
          <a:p>
            <a:r>
              <a:rPr lang="en-US" altLang="zh-CN" dirty="0"/>
              <a:t>	Minitab Portable Worksheet (</a:t>
            </a:r>
            <a:r>
              <a:rPr lang="en-US" altLang="zh-CN" dirty="0" err="1"/>
              <a:t>read.mtp</a:t>
            </a:r>
            <a:r>
              <a:rPr lang="en-US" altLang="zh-CN" dirty="0"/>
              <a:t>)</a:t>
            </a:r>
          </a:p>
          <a:p>
            <a:r>
              <a:rPr lang="en-US" altLang="zh-CN" dirty="0"/>
              <a:t>	Stata .</a:t>
            </a:r>
            <a:r>
              <a:rPr lang="en-US" altLang="zh-CN" dirty="0" err="1"/>
              <a:t>dta</a:t>
            </a:r>
            <a:r>
              <a:rPr lang="en-US" altLang="zh-CN" dirty="0"/>
              <a:t> files(</a:t>
            </a:r>
            <a:r>
              <a:rPr lang="en-US" altLang="zh-CN" dirty="0" err="1"/>
              <a:t>read.dts</a:t>
            </a:r>
            <a:r>
              <a:rPr lang="en-US" altLang="zh-CN" dirty="0"/>
              <a:t>)</a:t>
            </a:r>
          </a:p>
          <a:p>
            <a:pPr marL="285750" indent="-285750">
              <a:buFont typeface="Wingdings" panose="05000000000000000000" pitchFamily="2" charset="2"/>
              <a:buChar char="Ø"/>
            </a:pPr>
            <a:r>
              <a:rPr lang="en-US" altLang="zh-CN" dirty="0"/>
              <a:t>R interface for Database management(SQL)</a:t>
            </a:r>
          </a:p>
          <a:p>
            <a:r>
              <a:rPr lang="en-US" altLang="zh-CN" dirty="0"/>
              <a:t>	‘</a:t>
            </a:r>
            <a:r>
              <a:rPr lang="en-US" altLang="zh-CN" dirty="0" err="1"/>
              <a:t>RMySQL</a:t>
            </a:r>
            <a:r>
              <a:rPr lang="en-US" altLang="zh-CN" dirty="0"/>
              <a:t>’, ‘</a:t>
            </a:r>
            <a:r>
              <a:rPr lang="en-US" altLang="zh-CN" dirty="0" err="1"/>
              <a:t>ROracle</a:t>
            </a:r>
            <a:r>
              <a:rPr lang="en-US" altLang="zh-CN" dirty="0"/>
              <a:t>’, ‘</a:t>
            </a:r>
            <a:r>
              <a:rPr lang="en-US" altLang="zh-CN" dirty="0" err="1"/>
              <a:t>RSQLite</a:t>
            </a:r>
            <a:r>
              <a:rPr lang="en-US" altLang="zh-CN" dirty="0"/>
              <a:t>’</a:t>
            </a:r>
          </a:p>
          <a:p>
            <a:pPr marL="285750" indent="-285750">
              <a:buFont typeface="Wingdings" panose="05000000000000000000" pitchFamily="2" charset="2"/>
              <a:buChar char="Ø"/>
            </a:pPr>
            <a:r>
              <a:rPr lang="en-US" altLang="zh-CN" dirty="0"/>
              <a:t>Others</a:t>
            </a:r>
          </a:p>
          <a:p>
            <a:r>
              <a:rPr lang="en-US" altLang="zh-CN" dirty="0"/>
              <a:t>	json (‘</a:t>
            </a:r>
            <a:r>
              <a:rPr lang="en-US" altLang="zh-CN" dirty="0" err="1"/>
              <a:t>rjson</a:t>
            </a:r>
            <a:r>
              <a:rPr lang="en-US" altLang="zh-CN" dirty="0"/>
              <a:t>’)</a:t>
            </a:r>
          </a:p>
          <a:p>
            <a:r>
              <a:rPr lang="en-US" altLang="zh-CN" dirty="0"/>
              <a:t>	image(‘bmp’, ’jpeg’, ‘</a:t>
            </a:r>
            <a:r>
              <a:rPr lang="en-US" altLang="zh-CN" dirty="0" err="1"/>
              <a:t>png</a:t>
            </a:r>
            <a:r>
              <a:rPr lang="en-US" altLang="zh-CN" dirty="0"/>
              <a:t>’, ‘</a:t>
            </a:r>
            <a:r>
              <a:rPr lang="en-US" altLang="zh-CN" dirty="0" err="1"/>
              <a:t>rtiff</a:t>
            </a:r>
            <a:r>
              <a:rPr lang="en-US" altLang="zh-CN" dirty="0"/>
              <a:t>’, ‘</a:t>
            </a:r>
            <a:r>
              <a:rPr lang="en-US" altLang="zh-CN" dirty="0" err="1"/>
              <a:t>pixmap</a:t>
            </a:r>
            <a:r>
              <a:rPr lang="en-US" altLang="zh-CN" dirty="0"/>
              <a:t>’)</a:t>
            </a:r>
          </a:p>
          <a:p>
            <a:r>
              <a:rPr lang="en-US" altLang="zh-CN" dirty="0"/>
              <a:t>	binary file(‘h5’, ‘</a:t>
            </a:r>
            <a:r>
              <a:rPr lang="en-US" altLang="zh-CN" dirty="0" err="1"/>
              <a:t>RNetCDF</a:t>
            </a:r>
            <a:r>
              <a:rPr lang="en-US" altLang="zh-CN" dirty="0"/>
              <a:t>’)</a:t>
            </a:r>
          </a:p>
          <a:p>
            <a:endParaRPr lang="en-US" altLang="zh-CN" dirty="0"/>
          </a:p>
          <a:p>
            <a:r>
              <a:rPr lang="en-US" altLang="zh-CN" dirty="0"/>
              <a:t>For more information:</a:t>
            </a:r>
          </a:p>
          <a:p>
            <a:r>
              <a:rPr lang="en-US" altLang="zh-CN" dirty="0">
                <a:hlinkClick r:id="rId2"/>
              </a:rPr>
              <a:t>https://cran.r-project.org/doc/manuals/r-release/R-data.pdf</a:t>
            </a:r>
            <a:endParaRPr lang="en-US" altLang="zh-CN" dirty="0"/>
          </a:p>
          <a:p>
            <a:r>
              <a:rPr lang="en-US" altLang="zh-CN" dirty="0"/>
              <a:t>And check documentations for the packages above</a:t>
            </a:r>
          </a:p>
        </p:txBody>
      </p:sp>
    </p:spTree>
    <p:extLst>
      <p:ext uri="{BB962C8B-B14F-4D97-AF65-F5344CB8AC3E}">
        <p14:creationId xmlns:p14="http://schemas.microsoft.com/office/powerpoint/2010/main" val="1317517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D4DB21-0499-F24F-A81F-3C7D8D68E2A5}"/>
              </a:ext>
            </a:extLst>
          </p:cNvPr>
          <p:cNvPicPr>
            <a:picLocks noChangeAspect="1"/>
          </p:cNvPicPr>
          <p:nvPr/>
        </p:nvPicPr>
        <p:blipFill>
          <a:blip r:embed="rId2"/>
          <a:stretch>
            <a:fillRect/>
          </a:stretch>
        </p:blipFill>
        <p:spPr>
          <a:xfrm>
            <a:off x="308759" y="290825"/>
            <a:ext cx="12192000" cy="2191237"/>
          </a:xfrm>
          <a:prstGeom prst="rect">
            <a:avLst/>
          </a:prstGeom>
        </p:spPr>
      </p:pic>
    </p:spTree>
    <p:extLst>
      <p:ext uri="{BB962C8B-B14F-4D97-AF65-F5344CB8AC3E}">
        <p14:creationId xmlns:p14="http://schemas.microsoft.com/office/powerpoint/2010/main" val="163039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E9A71B-D141-004C-9311-4944A49A7D2A}"/>
              </a:ext>
            </a:extLst>
          </p:cNvPr>
          <p:cNvPicPr>
            <a:picLocks noChangeAspect="1"/>
          </p:cNvPicPr>
          <p:nvPr/>
        </p:nvPicPr>
        <p:blipFill>
          <a:blip r:embed="rId2"/>
          <a:stretch>
            <a:fillRect/>
          </a:stretch>
        </p:blipFill>
        <p:spPr>
          <a:xfrm>
            <a:off x="974417" y="0"/>
            <a:ext cx="9791904" cy="6858000"/>
          </a:xfrm>
          <a:prstGeom prst="rect">
            <a:avLst/>
          </a:prstGeom>
        </p:spPr>
      </p:pic>
    </p:spTree>
    <p:extLst>
      <p:ext uri="{BB962C8B-B14F-4D97-AF65-F5344CB8AC3E}">
        <p14:creationId xmlns:p14="http://schemas.microsoft.com/office/powerpoint/2010/main" val="379556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D237BF-A961-B44C-9EDA-E3AA3AB5E634}"/>
              </a:ext>
            </a:extLst>
          </p:cNvPr>
          <p:cNvPicPr>
            <a:picLocks noChangeAspect="1"/>
          </p:cNvPicPr>
          <p:nvPr/>
        </p:nvPicPr>
        <p:blipFill>
          <a:blip r:embed="rId2"/>
          <a:stretch>
            <a:fillRect/>
          </a:stretch>
        </p:blipFill>
        <p:spPr>
          <a:xfrm>
            <a:off x="1408349" y="0"/>
            <a:ext cx="8971541" cy="6858000"/>
          </a:xfrm>
          <a:prstGeom prst="rect">
            <a:avLst/>
          </a:prstGeom>
        </p:spPr>
      </p:pic>
    </p:spTree>
    <p:extLst>
      <p:ext uri="{BB962C8B-B14F-4D97-AF65-F5344CB8AC3E}">
        <p14:creationId xmlns:p14="http://schemas.microsoft.com/office/powerpoint/2010/main" val="689809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D2CA-B2E3-9C4F-B493-3EEFDF45C954}"/>
              </a:ext>
            </a:extLst>
          </p:cNvPr>
          <p:cNvSpPr>
            <a:spLocks noGrp="1"/>
          </p:cNvSpPr>
          <p:nvPr>
            <p:ph type="title"/>
          </p:nvPr>
        </p:nvSpPr>
        <p:spPr/>
        <p:txBody>
          <a:bodyPr/>
          <a:lstStyle/>
          <a:p>
            <a:r>
              <a:rPr lang="en-US" dirty="0"/>
              <a:t>Scatter in R(Plot function)</a:t>
            </a:r>
          </a:p>
        </p:txBody>
      </p:sp>
      <p:pic>
        <p:nvPicPr>
          <p:cNvPr id="4" name="Picture 3">
            <a:extLst>
              <a:ext uri="{FF2B5EF4-FFF2-40B4-BE49-F238E27FC236}">
                <a16:creationId xmlns:a16="http://schemas.microsoft.com/office/drawing/2014/main" id="{10BC7EB5-187F-0444-81B8-45C42FB28F77}"/>
              </a:ext>
            </a:extLst>
          </p:cNvPr>
          <p:cNvPicPr>
            <a:picLocks noChangeAspect="1"/>
          </p:cNvPicPr>
          <p:nvPr/>
        </p:nvPicPr>
        <p:blipFill>
          <a:blip r:embed="rId2"/>
          <a:stretch>
            <a:fillRect/>
          </a:stretch>
        </p:blipFill>
        <p:spPr>
          <a:xfrm>
            <a:off x="652408" y="2612571"/>
            <a:ext cx="10701392" cy="1183327"/>
          </a:xfrm>
          <a:prstGeom prst="rect">
            <a:avLst/>
          </a:prstGeom>
        </p:spPr>
      </p:pic>
    </p:spTree>
    <p:extLst>
      <p:ext uri="{BB962C8B-B14F-4D97-AF65-F5344CB8AC3E}">
        <p14:creationId xmlns:p14="http://schemas.microsoft.com/office/powerpoint/2010/main" val="3335209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96AD33-7787-484C-A64F-5C8A03A78C55}"/>
              </a:ext>
            </a:extLst>
          </p:cNvPr>
          <p:cNvPicPr>
            <a:picLocks noChangeAspect="1"/>
          </p:cNvPicPr>
          <p:nvPr/>
        </p:nvPicPr>
        <p:blipFill>
          <a:blip r:embed="rId2"/>
          <a:stretch>
            <a:fillRect/>
          </a:stretch>
        </p:blipFill>
        <p:spPr>
          <a:xfrm>
            <a:off x="952331" y="0"/>
            <a:ext cx="10192334" cy="6858000"/>
          </a:xfrm>
          <a:prstGeom prst="rect">
            <a:avLst/>
          </a:prstGeom>
        </p:spPr>
      </p:pic>
    </p:spTree>
    <p:extLst>
      <p:ext uri="{BB962C8B-B14F-4D97-AF65-F5344CB8AC3E}">
        <p14:creationId xmlns:p14="http://schemas.microsoft.com/office/powerpoint/2010/main" val="46506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F238ED-4FE6-684E-8F10-0EC34B27D37B}"/>
              </a:ext>
            </a:extLst>
          </p:cNvPr>
          <p:cNvPicPr>
            <a:picLocks noGrp="1" noChangeAspect="1"/>
          </p:cNvPicPr>
          <p:nvPr>
            <p:ph idx="1"/>
          </p:nvPr>
        </p:nvPicPr>
        <p:blipFill>
          <a:blip r:embed="rId2"/>
          <a:stretch>
            <a:fillRect/>
          </a:stretch>
        </p:blipFill>
        <p:spPr>
          <a:xfrm>
            <a:off x="-118754" y="3584766"/>
            <a:ext cx="14358258" cy="619705"/>
          </a:xfrm>
          <a:prstGeom prst="rect">
            <a:avLst/>
          </a:prstGeom>
        </p:spPr>
      </p:pic>
      <p:pic>
        <p:nvPicPr>
          <p:cNvPr id="4" name="Picture 3">
            <a:extLst>
              <a:ext uri="{FF2B5EF4-FFF2-40B4-BE49-F238E27FC236}">
                <a16:creationId xmlns:a16="http://schemas.microsoft.com/office/drawing/2014/main" id="{FB2B54B7-F06E-C048-A962-6650428F7608}"/>
              </a:ext>
            </a:extLst>
          </p:cNvPr>
          <p:cNvPicPr>
            <a:picLocks noChangeAspect="1"/>
          </p:cNvPicPr>
          <p:nvPr/>
        </p:nvPicPr>
        <p:blipFill>
          <a:blip r:embed="rId3"/>
          <a:stretch>
            <a:fillRect/>
          </a:stretch>
        </p:blipFill>
        <p:spPr>
          <a:xfrm>
            <a:off x="1730663" y="801585"/>
            <a:ext cx="7899400" cy="2286000"/>
          </a:xfrm>
          <a:prstGeom prst="rect">
            <a:avLst/>
          </a:prstGeom>
        </p:spPr>
      </p:pic>
    </p:spTree>
    <p:extLst>
      <p:ext uri="{BB962C8B-B14F-4D97-AF65-F5344CB8AC3E}">
        <p14:creationId xmlns:p14="http://schemas.microsoft.com/office/powerpoint/2010/main" val="2406307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10C5-40C0-6E40-9F13-F28CEAABFEC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4C94B19-1771-5C49-A330-98501FD271AD}"/>
              </a:ext>
            </a:extLst>
          </p:cNvPr>
          <p:cNvSpPr>
            <a:spLocks noGrp="1"/>
          </p:cNvSpPr>
          <p:nvPr>
            <p:ph idx="1"/>
          </p:nvPr>
        </p:nvSpPr>
        <p:spPr/>
        <p:txBody>
          <a:bodyPr>
            <a:normAutofit/>
          </a:bodyPr>
          <a:lstStyle/>
          <a:p>
            <a:r>
              <a:rPr lang="en-US" sz="4400" dirty="0"/>
              <a:t>Next Step:</a:t>
            </a:r>
          </a:p>
          <a:p>
            <a:r>
              <a:rPr lang="en-US" sz="4400" dirty="0"/>
              <a:t>Make the plot grouped by payment method</a:t>
            </a:r>
          </a:p>
        </p:txBody>
      </p:sp>
    </p:spTree>
    <p:extLst>
      <p:ext uri="{BB962C8B-B14F-4D97-AF65-F5344CB8AC3E}">
        <p14:creationId xmlns:p14="http://schemas.microsoft.com/office/powerpoint/2010/main" val="2562721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D8870B-6AD1-8E4E-8F9E-F0F8B537E34D}"/>
              </a:ext>
            </a:extLst>
          </p:cNvPr>
          <p:cNvPicPr>
            <a:picLocks noChangeAspect="1"/>
          </p:cNvPicPr>
          <p:nvPr/>
        </p:nvPicPr>
        <p:blipFill>
          <a:blip r:embed="rId2"/>
          <a:stretch>
            <a:fillRect/>
          </a:stretch>
        </p:blipFill>
        <p:spPr>
          <a:xfrm>
            <a:off x="-415637" y="560851"/>
            <a:ext cx="14721446" cy="635381"/>
          </a:xfrm>
          <a:prstGeom prst="rect">
            <a:avLst/>
          </a:prstGeom>
        </p:spPr>
      </p:pic>
      <p:sp>
        <p:nvSpPr>
          <p:cNvPr id="2" name="Title 1">
            <a:extLst>
              <a:ext uri="{FF2B5EF4-FFF2-40B4-BE49-F238E27FC236}">
                <a16:creationId xmlns:a16="http://schemas.microsoft.com/office/drawing/2014/main" id="{5006D892-FF1D-6B48-80C6-90205ADAE94D}"/>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91173D16-CE57-1742-9C27-2F2BFBD06E8E}"/>
              </a:ext>
            </a:extLst>
          </p:cNvPr>
          <p:cNvPicPr>
            <a:picLocks noGrp="1" noChangeAspect="1"/>
          </p:cNvPicPr>
          <p:nvPr>
            <p:ph idx="1"/>
          </p:nvPr>
        </p:nvPicPr>
        <p:blipFill>
          <a:blip r:embed="rId3"/>
          <a:stretch>
            <a:fillRect/>
          </a:stretch>
        </p:blipFill>
        <p:spPr>
          <a:xfrm>
            <a:off x="1852344" y="1854994"/>
            <a:ext cx="8111383" cy="5003006"/>
          </a:xfrm>
          <a:prstGeom prst="rect">
            <a:avLst/>
          </a:prstGeom>
        </p:spPr>
      </p:pic>
    </p:spTree>
    <p:extLst>
      <p:ext uri="{BB962C8B-B14F-4D97-AF65-F5344CB8AC3E}">
        <p14:creationId xmlns:p14="http://schemas.microsoft.com/office/powerpoint/2010/main" val="3023123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85972F-CD96-0146-BC94-DC98D5A74B26}"/>
              </a:ext>
            </a:extLst>
          </p:cNvPr>
          <p:cNvPicPr>
            <a:picLocks noChangeAspect="1"/>
          </p:cNvPicPr>
          <p:nvPr/>
        </p:nvPicPr>
        <p:blipFill>
          <a:blip r:embed="rId2"/>
          <a:stretch>
            <a:fillRect/>
          </a:stretch>
        </p:blipFill>
        <p:spPr>
          <a:xfrm>
            <a:off x="838200" y="365125"/>
            <a:ext cx="10515600" cy="2696308"/>
          </a:xfrm>
          <a:prstGeom prst="rect">
            <a:avLst/>
          </a:prstGeom>
        </p:spPr>
      </p:pic>
      <p:sp>
        <p:nvSpPr>
          <p:cNvPr id="2" name="Title 1">
            <a:extLst>
              <a:ext uri="{FF2B5EF4-FFF2-40B4-BE49-F238E27FC236}">
                <a16:creationId xmlns:a16="http://schemas.microsoft.com/office/drawing/2014/main" id="{8A13F075-BCF2-DB4E-ABB2-B45A1A44D6C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22DBDB0-9D78-FE45-B3BC-AAB2E467CC1E}"/>
              </a:ext>
            </a:extLst>
          </p:cNvPr>
          <p:cNvPicPr>
            <a:picLocks noGrp="1" noChangeAspect="1"/>
          </p:cNvPicPr>
          <p:nvPr>
            <p:ph idx="1"/>
          </p:nvPr>
        </p:nvPicPr>
        <p:blipFill>
          <a:blip r:embed="rId3"/>
          <a:stretch>
            <a:fillRect/>
          </a:stretch>
        </p:blipFill>
        <p:spPr>
          <a:xfrm>
            <a:off x="838200" y="3613047"/>
            <a:ext cx="10537968" cy="2039607"/>
          </a:xfrm>
          <a:prstGeom prst="rect">
            <a:avLst/>
          </a:prstGeom>
        </p:spPr>
      </p:pic>
    </p:spTree>
    <p:extLst>
      <p:ext uri="{BB962C8B-B14F-4D97-AF65-F5344CB8AC3E}">
        <p14:creationId xmlns:p14="http://schemas.microsoft.com/office/powerpoint/2010/main" val="1608605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CA8A-817E-1B4D-AEB2-B3EFE664151B}"/>
              </a:ext>
            </a:extLst>
          </p:cNvPr>
          <p:cNvSpPr>
            <a:spLocks noGrp="1"/>
          </p:cNvSpPr>
          <p:nvPr>
            <p:ph type="title"/>
          </p:nvPr>
        </p:nvSpPr>
        <p:spPr/>
        <p:txBody>
          <a:bodyPr/>
          <a:lstStyle/>
          <a:p>
            <a:r>
              <a:rPr lang="en-US" dirty="0"/>
              <a:t>You can do much more with plot function</a:t>
            </a:r>
          </a:p>
        </p:txBody>
      </p:sp>
      <p:sp>
        <p:nvSpPr>
          <p:cNvPr id="3" name="Content Placeholder 2">
            <a:extLst>
              <a:ext uri="{FF2B5EF4-FFF2-40B4-BE49-F238E27FC236}">
                <a16:creationId xmlns:a16="http://schemas.microsoft.com/office/drawing/2014/main" id="{506285E9-31D9-3D40-A278-8C35C9CD7B47}"/>
              </a:ext>
            </a:extLst>
          </p:cNvPr>
          <p:cNvSpPr>
            <a:spLocks noGrp="1"/>
          </p:cNvSpPr>
          <p:nvPr>
            <p:ph idx="1"/>
          </p:nvPr>
        </p:nvSpPr>
        <p:spPr/>
        <p:txBody>
          <a:bodyPr>
            <a:normAutofit/>
          </a:bodyPr>
          <a:lstStyle/>
          <a:p>
            <a:pPr algn="ctr"/>
            <a:r>
              <a:rPr lang="en-US" sz="4000" dirty="0"/>
              <a:t>Explore More about plot() function by reading </a:t>
            </a:r>
            <a:r>
              <a:rPr lang="en-US" sz="4000" i="1" dirty="0">
                <a:solidFill>
                  <a:srgbClr val="FF0000"/>
                </a:solidFill>
              </a:rPr>
              <a:t>?plot</a:t>
            </a:r>
          </a:p>
          <a:p>
            <a:pPr marL="0" indent="0">
              <a:buNone/>
            </a:pPr>
            <a:endParaRPr lang="en-US" sz="4000" i="1" dirty="0">
              <a:solidFill>
                <a:srgbClr val="FF0000"/>
              </a:solidFill>
            </a:endParaRPr>
          </a:p>
          <a:p>
            <a:pPr marL="0" indent="0">
              <a:buNone/>
            </a:pPr>
            <a:r>
              <a:rPr lang="en-US" sz="4000" dirty="0"/>
              <a:t>Try to plot your own plot! </a:t>
            </a:r>
          </a:p>
        </p:txBody>
      </p:sp>
    </p:spTree>
    <p:extLst>
      <p:ext uri="{BB962C8B-B14F-4D97-AF65-F5344CB8AC3E}">
        <p14:creationId xmlns:p14="http://schemas.microsoft.com/office/powerpoint/2010/main" val="1255820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50B4-B736-EB45-B8F4-D0F85F25E0C1}"/>
              </a:ext>
            </a:extLst>
          </p:cNvPr>
          <p:cNvSpPr>
            <a:spLocks noGrp="1"/>
          </p:cNvSpPr>
          <p:nvPr>
            <p:ph type="ctrTitle"/>
          </p:nvPr>
        </p:nvSpPr>
        <p:spPr/>
        <p:txBody>
          <a:bodyPr/>
          <a:lstStyle/>
          <a:p>
            <a:r>
              <a:rPr lang="en-US" dirty="0"/>
              <a:t>Data Types in (Python and) R</a:t>
            </a:r>
          </a:p>
        </p:txBody>
      </p:sp>
      <p:sp>
        <p:nvSpPr>
          <p:cNvPr id="3" name="Subtitle 2">
            <a:extLst>
              <a:ext uri="{FF2B5EF4-FFF2-40B4-BE49-F238E27FC236}">
                <a16:creationId xmlns:a16="http://schemas.microsoft.com/office/drawing/2014/main" id="{8B1D19C4-7BB1-6A44-A472-0CC4BB0C609D}"/>
              </a:ext>
            </a:extLst>
          </p:cNvPr>
          <p:cNvSpPr>
            <a:spLocks noGrp="1"/>
          </p:cNvSpPr>
          <p:nvPr>
            <p:ph type="subTitle" idx="1"/>
          </p:nvPr>
        </p:nvSpPr>
        <p:spPr/>
        <p:txBody>
          <a:bodyPr/>
          <a:lstStyle/>
          <a:p>
            <a:r>
              <a:rPr lang="en-US" dirty="0"/>
              <a:t>Kang Sun</a:t>
            </a:r>
          </a:p>
        </p:txBody>
      </p:sp>
    </p:spTree>
    <p:extLst>
      <p:ext uri="{BB962C8B-B14F-4D97-AF65-F5344CB8AC3E}">
        <p14:creationId xmlns:p14="http://schemas.microsoft.com/office/powerpoint/2010/main" val="109708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B8675-AAC6-654A-BEC2-271171DFCCD6}"/>
              </a:ext>
            </a:extLst>
          </p:cNvPr>
          <p:cNvSpPr>
            <a:spLocks noGrp="1"/>
          </p:cNvSpPr>
          <p:nvPr>
            <p:ph type="title"/>
          </p:nvPr>
        </p:nvSpPr>
        <p:spPr/>
        <p:txBody>
          <a:bodyPr/>
          <a:lstStyle/>
          <a:p>
            <a:r>
              <a:rPr lang="en-US" dirty="0"/>
              <a:t>Why do we need data types?</a:t>
            </a:r>
          </a:p>
        </p:txBody>
      </p:sp>
      <p:sp>
        <p:nvSpPr>
          <p:cNvPr id="3" name="Content Placeholder 2">
            <a:extLst>
              <a:ext uri="{FF2B5EF4-FFF2-40B4-BE49-F238E27FC236}">
                <a16:creationId xmlns:a16="http://schemas.microsoft.com/office/drawing/2014/main" id="{2B4D6FCF-6EF4-104A-B4E2-6BAA3F096CBE}"/>
              </a:ext>
            </a:extLst>
          </p:cNvPr>
          <p:cNvSpPr>
            <a:spLocks noGrp="1"/>
          </p:cNvSpPr>
          <p:nvPr>
            <p:ph idx="1"/>
          </p:nvPr>
        </p:nvSpPr>
        <p:spPr/>
        <p:txBody>
          <a:bodyPr/>
          <a:lstStyle/>
          <a:p>
            <a:r>
              <a:rPr lang="en-US" dirty="0"/>
              <a:t>We have different kinds of data and we do not use the same format to describe all data we see. That’s why we need different data types.</a:t>
            </a:r>
          </a:p>
          <a:p>
            <a:r>
              <a:rPr lang="en-US" dirty="0"/>
              <a:t>Data types add constraint on data and make them easy to manage.</a:t>
            </a:r>
          </a:p>
          <a:p>
            <a:r>
              <a:rPr lang="en-US" dirty="0"/>
              <a:t>Different data types: numeric, logical, character, string, …</a:t>
            </a:r>
          </a:p>
        </p:txBody>
      </p:sp>
    </p:spTree>
    <p:extLst>
      <p:ext uri="{BB962C8B-B14F-4D97-AF65-F5344CB8AC3E}">
        <p14:creationId xmlns:p14="http://schemas.microsoft.com/office/powerpoint/2010/main" val="4117743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Numeric data</a:t>
            </a:r>
          </a:p>
        </p:txBody>
      </p:sp>
      <p:sp>
        <p:nvSpPr>
          <p:cNvPr id="3" name="内容占位符 2"/>
          <p:cNvSpPr>
            <a:spLocks noGrp="1"/>
          </p:cNvSpPr>
          <p:nvPr>
            <p:ph idx="1"/>
          </p:nvPr>
        </p:nvSpPr>
        <p:spPr/>
        <p:txBody>
          <a:bodyPr/>
          <a:lstStyle/>
          <a:p>
            <a:r>
              <a:rPr lang="en-US" dirty="0"/>
              <a:t>Integers and Floating-Point Numbers</a:t>
            </a:r>
          </a:p>
          <a:p>
            <a:r>
              <a:rPr lang="en-US" dirty="0"/>
              <a:t>The range of integers is not just positive numbers, negative numbers are also integers, like -14131313133133131879 and -1.</a:t>
            </a:r>
          </a:p>
          <a:p>
            <a:pPr marL="228600" lvl="1">
              <a:spcBef>
                <a:spcPts val="1000"/>
              </a:spcBef>
            </a:pPr>
            <a:r>
              <a:rPr lang="en-US" sz="2800" dirty="0"/>
              <a:t>Floating-Point Numbers are specified with a decimal point.</a:t>
            </a:r>
          </a:p>
          <a:p>
            <a:pPr marL="228600" lvl="1">
              <a:spcBef>
                <a:spcPts val="1000"/>
              </a:spcBef>
            </a:pPr>
            <a:endParaRPr lang="en-US" sz="2800" dirty="0"/>
          </a:p>
          <a:p>
            <a:endParaRPr lang="en-US" dirty="0"/>
          </a:p>
          <a:p>
            <a:endParaRPr lang="en-US" dirty="0"/>
          </a:p>
        </p:txBody>
      </p:sp>
    </p:spTree>
    <p:extLst>
      <p:ext uri="{BB962C8B-B14F-4D97-AF65-F5344CB8AC3E}">
        <p14:creationId xmlns:p14="http://schemas.microsoft.com/office/powerpoint/2010/main" val="4205761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Data types of Python                     --- numeric</a:t>
            </a:r>
          </a:p>
        </p:txBody>
      </p:sp>
      <p:sp>
        <p:nvSpPr>
          <p:cNvPr id="3" name="内容占位符 2"/>
          <p:cNvSpPr>
            <a:spLocks noGrp="1"/>
          </p:cNvSpPr>
          <p:nvPr>
            <p:ph idx="1"/>
          </p:nvPr>
        </p:nvSpPr>
        <p:spPr/>
        <p:txBody>
          <a:bodyPr>
            <a:normAutofit fontScale="92500" lnSpcReduction="10000"/>
          </a:bodyPr>
          <a:lstStyle/>
          <a:p>
            <a:r>
              <a:rPr lang="en-US" dirty="0"/>
              <a:t>Integers (</a:t>
            </a:r>
            <a:r>
              <a:rPr lang="en-US" dirty="0" err="1"/>
              <a:t>int</a:t>
            </a:r>
            <a:r>
              <a:rPr lang="en-US" dirty="0"/>
              <a:t>)</a:t>
            </a:r>
          </a:p>
          <a:p>
            <a:pPr lvl="1"/>
            <a:r>
              <a:rPr lang="en-US" dirty="0"/>
              <a:t>In Python 3, there is effectively no limit to how long an integer value can be. Of course, it is constrained by the amount of memory your system has.</a:t>
            </a:r>
          </a:p>
          <a:p>
            <a:pPr lvl="1"/>
            <a:r>
              <a:rPr lang="en-US" dirty="0"/>
              <a:t>&gt;&gt;&gt; X = 1113123123123124124124124123414</a:t>
            </a:r>
          </a:p>
          <a:p>
            <a:pPr lvl="1"/>
            <a:r>
              <a:rPr lang="en-US" dirty="0"/>
              <a:t>&gt;&gt;&gt; print(X)</a:t>
            </a:r>
          </a:p>
          <a:p>
            <a:r>
              <a:rPr lang="en-US" dirty="0"/>
              <a:t>Floating-Point Numbers (</a:t>
            </a:r>
            <a:r>
              <a:rPr lang="en-US" altLang="zh-CN" dirty="0"/>
              <a:t>float</a:t>
            </a:r>
            <a:r>
              <a:rPr lang="en-US" dirty="0"/>
              <a:t>)</a:t>
            </a:r>
          </a:p>
          <a:p>
            <a:pPr lvl="1"/>
            <a:r>
              <a:rPr lang="en-US" dirty="0"/>
              <a:t>&gt;&gt;&gt; type(4.2)</a:t>
            </a:r>
          </a:p>
          <a:p>
            <a:pPr lvl="1"/>
            <a:r>
              <a:rPr lang="en-US" dirty="0"/>
              <a:t>&lt;class ‘float’&gt;</a:t>
            </a:r>
          </a:p>
          <a:p>
            <a:pPr lvl="1"/>
            <a:r>
              <a:rPr lang="en-US" dirty="0"/>
              <a:t>&gt;&gt;&gt; type(4.0)</a:t>
            </a:r>
          </a:p>
          <a:p>
            <a:pPr lvl="1"/>
            <a:r>
              <a:rPr lang="en-US" dirty="0"/>
              <a:t>&lt;class ‘float’&gt;</a:t>
            </a:r>
          </a:p>
          <a:p>
            <a:pPr lvl="1"/>
            <a:r>
              <a:rPr lang="en-US" dirty="0"/>
              <a:t>&gt;&gt;&gt; .4e7</a:t>
            </a:r>
          </a:p>
          <a:p>
            <a:pPr lvl="1"/>
            <a:r>
              <a:rPr lang="en-US" dirty="0"/>
              <a:t>4000000.0</a:t>
            </a:r>
          </a:p>
          <a:p>
            <a:pPr lvl="1"/>
            <a:endParaRPr lang="en-US" dirty="0"/>
          </a:p>
          <a:p>
            <a:pPr marL="457200" lvl="1" indent="0">
              <a:buNone/>
            </a:pPr>
            <a:endParaRPr lang="en-US" dirty="0"/>
          </a:p>
          <a:p>
            <a:endParaRPr lang="en-US" dirty="0"/>
          </a:p>
          <a:p>
            <a:endParaRPr lang="en-US" dirty="0"/>
          </a:p>
        </p:txBody>
      </p:sp>
    </p:spTree>
    <p:extLst>
      <p:ext uri="{BB962C8B-B14F-4D97-AF65-F5344CB8AC3E}">
        <p14:creationId xmlns:p14="http://schemas.microsoft.com/office/powerpoint/2010/main" val="197828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84AF5-762F-4E48-AE0F-874A0ED04D2B}"/>
              </a:ext>
            </a:extLst>
          </p:cNvPr>
          <p:cNvSpPr>
            <a:spLocks noGrp="1"/>
          </p:cNvSpPr>
          <p:nvPr>
            <p:ph type="title"/>
          </p:nvPr>
        </p:nvSpPr>
        <p:spPr/>
        <p:txBody>
          <a:bodyPr/>
          <a:lstStyle/>
          <a:p>
            <a:r>
              <a:rPr lang="en-US" dirty="0"/>
              <a:t>Data types of Python                     --- numeric</a:t>
            </a:r>
          </a:p>
        </p:txBody>
      </p:sp>
      <p:sp>
        <p:nvSpPr>
          <p:cNvPr id="3" name="Content Placeholder 2">
            <a:extLst>
              <a:ext uri="{FF2B5EF4-FFF2-40B4-BE49-F238E27FC236}">
                <a16:creationId xmlns:a16="http://schemas.microsoft.com/office/drawing/2014/main" id="{362BCBA4-F44E-724C-8119-6C1B2B419116}"/>
              </a:ext>
            </a:extLst>
          </p:cNvPr>
          <p:cNvSpPr>
            <a:spLocks noGrp="1"/>
          </p:cNvSpPr>
          <p:nvPr>
            <p:ph idx="1"/>
          </p:nvPr>
        </p:nvSpPr>
        <p:spPr>
          <a:xfrm>
            <a:off x="838200" y="1825625"/>
            <a:ext cx="4541322" cy="4351338"/>
          </a:xfrm>
        </p:spPr>
        <p:txBody>
          <a:bodyPr>
            <a:normAutofit fontScale="92500" lnSpcReduction="10000"/>
          </a:bodyPr>
          <a:lstStyle/>
          <a:p>
            <a:r>
              <a:rPr lang="en-US" dirty="0"/>
              <a:t>With numeric data types, we can perform operations on them.</a:t>
            </a:r>
          </a:p>
          <a:p>
            <a:r>
              <a:rPr lang="en-US" dirty="0"/>
              <a:t>&gt; K = 3</a:t>
            </a:r>
          </a:p>
          <a:p>
            <a:r>
              <a:rPr lang="en-US" dirty="0"/>
              <a:t>&gt; B = 2.0</a:t>
            </a:r>
          </a:p>
          <a:p>
            <a:r>
              <a:rPr lang="en-US" dirty="0"/>
              <a:t>&gt; C = K+B</a:t>
            </a:r>
          </a:p>
          <a:p>
            <a:r>
              <a:rPr lang="en-US" dirty="0"/>
              <a:t>&gt; print(C)</a:t>
            </a:r>
          </a:p>
          <a:p>
            <a:pPr marL="0" indent="0">
              <a:buNone/>
            </a:pPr>
            <a:r>
              <a:rPr lang="en-US" dirty="0"/>
              <a:t>5.0</a:t>
            </a:r>
          </a:p>
          <a:p>
            <a:r>
              <a:rPr lang="en-US" dirty="0"/>
              <a:t>&gt; print(type(C))</a:t>
            </a:r>
          </a:p>
          <a:p>
            <a:pPr marL="0" indent="0">
              <a:buNone/>
            </a:pPr>
            <a:r>
              <a:rPr lang="en-US" dirty="0"/>
              <a:t>&lt;type ‘float’&gt;</a:t>
            </a:r>
          </a:p>
        </p:txBody>
      </p:sp>
      <p:sp>
        <p:nvSpPr>
          <p:cNvPr id="4" name="Content Placeholder 2">
            <a:extLst>
              <a:ext uri="{FF2B5EF4-FFF2-40B4-BE49-F238E27FC236}">
                <a16:creationId xmlns:a16="http://schemas.microsoft.com/office/drawing/2014/main" id="{4BAA30F4-0C02-FC4E-AAE7-6A88BE718108}"/>
              </a:ext>
            </a:extLst>
          </p:cNvPr>
          <p:cNvSpPr txBox="1">
            <a:spLocks/>
          </p:cNvSpPr>
          <p:nvPr/>
        </p:nvSpPr>
        <p:spPr>
          <a:xfrm>
            <a:off x="6453250" y="1825625"/>
            <a:ext cx="4541322" cy="3589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&gt; K = 3.7</a:t>
            </a:r>
          </a:p>
          <a:p>
            <a:r>
              <a:rPr lang="en-US" dirty="0"/>
              <a:t>&gt; B = 2.0</a:t>
            </a:r>
          </a:p>
          <a:p>
            <a:r>
              <a:rPr lang="en-US" dirty="0"/>
              <a:t>&gt; C = K*B</a:t>
            </a:r>
          </a:p>
          <a:p>
            <a:r>
              <a:rPr lang="en-US" dirty="0"/>
              <a:t>&gt; print(C)</a:t>
            </a:r>
          </a:p>
          <a:p>
            <a:pPr marL="0" indent="0">
              <a:buFont typeface="Arial" panose="020B0604020202020204" pitchFamily="34" charset="0"/>
              <a:buNone/>
            </a:pPr>
            <a:r>
              <a:rPr lang="en-US" dirty="0"/>
              <a:t>7.4</a:t>
            </a:r>
          </a:p>
          <a:p>
            <a:r>
              <a:rPr lang="en-US" dirty="0"/>
              <a:t>&gt; print(type(C))</a:t>
            </a:r>
          </a:p>
          <a:p>
            <a:pPr marL="0" indent="0">
              <a:buFont typeface="Arial" panose="020B0604020202020204" pitchFamily="34" charset="0"/>
              <a:buNone/>
            </a:pPr>
            <a:r>
              <a:rPr lang="en-US" dirty="0"/>
              <a:t>&lt;type ‘float’&gt;</a:t>
            </a:r>
          </a:p>
        </p:txBody>
      </p:sp>
      <p:sp>
        <p:nvSpPr>
          <p:cNvPr id="5" name="Content Placeholder 2">
            <a:extLst>
              <a:ext uri="{FF2B5EF4-FFF2-40B4-BE49-F238E27FC236}">
                <a16:creationId xmlns:a16="http://schemas.microsoft.com/office/drawing/2014/main" id="{3EDDB4ED-F505-224B-9585-92B610C4774A}"/>
              </a:ext>
            </a:extLst>
          </p:cNvPr>
          <p:cNvSpPr txBox="1">
            <a:spLocks/>
          </p:cNvSpPr>
          <p:nvPr/>
        </p:nvSpPr>
        <p:spPr>
          <a:xfrm>
            <a:off x="4547097" y="5771408"/>
            <a:ext cx="7739742" cy="1086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thing is notice is division between integers</a:t>
            </a:r>
          </a:p>
          <a:p>
            <a:r>
              <a:rPr lang="en-US" dirty="0"/>
              <a:t>Like 9/2</a:t>
            </a:r>
          </a:p>
        </p:txBody>
      </p:sp>
    </p:spTree>
    <p:extLst>
      <p:ext uri="{BB962C8B-B14F-4D97-AF65-F5344CB8AC3E}">
        <p14:creationId xmlns:p14="http://schemas.microsoft.com/office/powerpoint/2010/main" val="2356875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1431</TotalTime>
  <Words>1629</Words>
  <Application>Microsoft Macintosh PowerPoint</Application>
  <PresentationFormat>Widescreen</PresentationFormat>
  <Paragraphs>269</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等线</vt:lpstr>
      <vt:lpstr>等线 Light</vt:lpstr>
      <vt:lpstr>Arial</vt:lpstr>
      <vt:lpstr>Calibri</vt:lpstr>
      <vt:lpstr>Calibri Light</vt:lpstr>
      <vt:lpstr>Cambria Math</vt:lpstr>
      <vt:lpstr>Wingdings</vt:lpstr>
      <vt:lpstr>Office Theme</vt:lpstr>
      <vt:lpstr>Intro to Data with R</vt:lpstr>
      <vt:lpstr>Installing</vt:lpstr>
      <vt:lpstr>PowerPoint Presentation</vt:lpstr>
      <vt:lpstr>PowerPoint Presentation</vt:lpstr>
      <vt:lpstr>Data Types in (Python and) R</vt:lpstr>
      <vt:lpstr>Why do we need data types?</vt:lpstr>
      <vt:lpstr>Numeric data</vt:lpstr>
      <vt:lpstr>Data types of Python                     --- numeric</vt:lpstr>
      <vt:lpstr>Data types of Python                     --- numeric</vt:lpstr>
      <vt:lpstr>Data types of R                                --- numeric</vt:lpstr>
      <vt:lpstr>Data types of R                                --- numeric</vt:lpstr>
      <vt:lpstr>Logical data</vt:lpstr>
      <vt:lpstr>Logical data in Python</vt:lpstr>
      <vt:lpstr>Logical data in Python</vt:lpstr>
      <vt:lpstr>Logical data in R</vt:lpstr>
      <vt:lpstr>Logical data in R</vt:lpstr>
      <vt:lpstr>Complex type</vt:lpstr>
      <vt:lpstr>Complex type in R</vt:lpstr>
      <vt:lpstr>Character types</vt:lpstr>
      <vt:lpstr>Character in R</vt:lpstr>
      <vt:lpstr>Character in R</vt:lpstr>
      <vt:lpstr>Credit</vt:lpstr>
      <vt:lpstr>PowerPoint Presentation</vt:lpstr>
      <vt:lpstr>Data Types in R</vt:lpstr>
      <vt:lpstr>Data frame</vt:lpstr>
      <vt:lpstr>Code Examples</vt:lpstr>
      <vt:lpstr>Plot in R</vt:lpstr>
      <vt:lpstr>PowerPoint Presentation</vt:lpstr>
      <vt:lpstr>PowerPoint Presentation</vt:lpstr>
      <vt:lpstr>Bar Plot</vt:lpstr>
      <vt:lpstr>PowerPoint Presentation</vt:lpstr>
      <vt:lpstr>PowerPoint Presentation</vt:lpstr>
      <vt:lpstr>Histogram in R</vt:lpstr>
      <vt:lpstr>PowerPoint Presentation</vt:lpstr>
      <vt:lpstr>PowerPoint Presentation</vt:lpstr>
      <vt:lpstr>PowerPoint Presentation</vt:lpstr>
      <vt:lpstr>PowerPoint Presentation</vt:lpstr>
      <vt:lpstr>Boxplot in R</vt:lpstr>
      <vt:lpstr>A quick Example in IRIS</vt:lpstr>
      <vt:lpstr>PowerPoint Presentation</vt:lpstr>
      <vt:lpstr>PowerPoint Presentation</vt:lpstr>
      <vt:lpstr>PowerPoint Presentation</vt:lpstr>
      <vt:lpstr>Scatter in R(Plot function)</vt:lpstr>
      <vt:lpstr>PowerPoint Presentation</vt:lpstr>
      <vt:lpstr>PowerPoint Presentation</vt:lpstr>
      <vt:lpstr>PowerPoint Presentation</vt:lpstr>
      <vt:lpstr>PowerPoint Presentation</vt:lpstr>
      <vt:lpstr>PowerPoint Presentation</vt:lpstr>
      <vt:lpstr>You can do much more with plot function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张 浩宇</dc:creator>
  <cp:lastModifiedBy>张 浩宇</cp:lastModifiedBy>
  <cp:revision>17</cp:revision>
  <dcterms:created xsi:type="dcterms:W3CDTF">2019-02-18T05:20:04Z</dcterms:created>
  <dcterms:modified xsi:type="dcterms:W3CDTF">2019-02-20T20:49:06Z</dcterms:modified>
</cp:coreProperties>
</file>